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2"/>
  </p:notesMasterIdLst>
  <p:sldIdLst>
    <p:sldId id="256" r:id="rId2"/>
    <p:sldId id="687" r:id="rId3"/>
    <p:sldId id="696" r:id="rId4"/>
    <p:sldId id="659" r:id="rId5"/>
    <p:sldId id="660" r:id="rId6"/>
    <p:sldId id="570" r:id="rId7"/>
    <p:sldId id="266" r:id="rId8"/>
    <p:sldId id="257" r:id="rId9"/>
    <p:sldId id="661" r:id="rId10"/>
    <p:sldId id="258" r:id="rId11"/>
    <p:sldId id="259" r:id="rId12"/>
    <p:sldId id="657" r:id="rId13"/>
    <p:sldId id="709" r:id="rId14"/>
    <p:sldId id="668" r:id="rId15"/>
    <p:sldId id="670" r:id="rId16"/>
    <p:sldId id="262" r:id="rId17"/>
    <p:sldId id="658" r:id="rId18"/>
    <p:sldId id="264" r:id="rId19"/>
    <p:sldId id="697" r:id="rId20"/>
    <p:sldId id="267" r:id="rId21"/>
    <p:sldId id="268" r:id="rId22"/>
    <p:sldId id="662" r:id="rId23"/>
    <p:sldId id="663" r:id="rId24"/>
    <p:sldId id="698" r:id="rId25"/>
    <p:sldId id="269" r:id="rId26"/>
    <p:sldId id="271" r:id="rId27"/>
    <p:sldId id="272" r:id="rId28"/>
    <p:sldId id="273" r:id="rId29"/>
    <p:sldId id="274" r:id="rId30"/>
    <p:sldId id="275" r:id="rId31"/>
    <p:sldId id="276" r:id="rId32"/>
    <p:sldId id="644" r:id="rId33"/>
    <p:sldId id="646" r:id="rId34"/>
    <p:sldId id="647" r:id="rId35"/>
    <p:sldId id="645" r:id="rId36"/>
    <p:sldId id="648" r:id="rId37"/>
    <p:sldId id="649" r:id="rId38"/>
    <p:sldId id="278" r:id="rId39"/>
    <p:sldId id="323" r:id="rId40"/>
    <p:sldId id="643" r:id="rId41"/>
    <p:sldId id="325" r:id="rId42"/>
    <p:sldId id="575" r:id="rId43"/>
    <p:sldId id="576" r:id="rId44"/>
    <p:sldId id="577" r:id="rId45"/>
    <p:sldId id="578" r:id="rId46"/>
    <p:sldId id="579" r:id="rId47"/>
    <p:sldId id="580" r:id="rId48"/>
    <p:sldId id="581" r:id="rId49"/>
    <p:sldId id="582" r:id="rId50"/>
    <p:sldId id="583" r:id="rId51"/>
    <p:sldId id="584" r:id="rId52"/>
    <p:sldId id="585" r:id="rId53"/>
    <p:sldId id="586" r:id="rId54"/>
    <p:sldId id="706" r:id="rId55"/>
    <p:sldId id="707" r:id="rId56"/>
    <p:sldId id="338" r:id="rId57"/>
    <p:sldId id="677" r:id="rId58"/>
    <p:sldId id="341" r:id="rId59"/>
    <p:sldId id="342" r:id="rId60"/>
    <p:sldId id="343" r:id="rId61"/>
    <p:sldId id="344" r:id="rId62"/>
    <p:sldId id="446" r:id="rId63"/>
    <p:sldId id="514" r:id="rId64"/>
    <p:sldId id="515" r:id="rId65"/>
    <p:sldId id="571" r:id="rId66"/>
    <p:sldId id="516" r:id="rId67"/>
    <p:sldId id="517" r:id="rId68"/>
    <p:sldId id="572" r:id="rId69"/>
    <p:sldId id="520" r:id="rId70"/>
    <p:sldId id="521" r:id="rId71"/>
    <p:sldId id="573" r:id="rId72"/>
    <p:sldId id="574" r:id="rId73"/>
    <p:sldId id="522" r:id="rId74"/>
    <p:sldId id="523" r:id="rId75"/>
    <p:sldId id="502" r:id="rId76"/>
    <p:sldId id="676" r:id="rId77"/>
    <p:sldId id="505" r:id="rId78"/>
    <p:sldId id="506" r:id="rId79"/>
    <p:sldId id="507" r:id="rId80"/>
    <p:sldId id="508" r:id="rId81"/>
    <p:sldId id="509" r:id="rId82"/>
    <p:sldId id="650" r:id="rId83"/>
    <p:sldId id="699" r:id="rId84"/>
    <p:sldId id="510" r:id="rId85"/>
    <p:sldId id="511" r:id="rId86"/>
    <p:sldId id="512" r:id="rId87"/>
    <p:sldId id="491" r:id="rId88"/>
    <p:sldId id="492" r:id="rId89"/>
    <p:sldId id="493" r:id="rId90"/>
    <p:sldId id="494" r:id="rId91"/>
    <p:sldId id="495" r:id="rId92"/>
    <p:sldId id="496" r:id="rId93"/>
    <p:sldId id="497" r:id="rId94"/>
    <p:sldId id="498" r:id="rId95"/>
    <p:sldId id="499" r:id="rId96"/>
    <p:sldId id="500" r:id="rId97"/>
    <p:sldId id="501" r:id="rId98"/>
    <p:sldId id="480" r:id="rId99"/>
    <p:sldId id="481" r:id="rId100"/>
    <p:sldId id="482" r:id="rId101"/>
    <p:sldId id="483" r:id="rId102"/>
    <p:sldId id="484" r:id="rId103"/>
    <p:sldId id="485" r:id="rId104"/>
    <p:sldId id="705" r:id="rId105"/>
    <p:sldId id="486" r:id="rId106"/>
    <p:sldId id="487" r:id="rId107"/>
    <p:sldId id="701" r:id="rId108"/>
    <p:sldId id="488" r:id="rId109"/>
    <p:sldId id="489" r:id="rId110"/>
    <p:sldId id="490" r:id="rId111"/>
    <p:sldId id="655" r:id="rId112"/>
    <p:sldId id="469" r:id="rId113"/>
    <p:sldId id="470" r:id="rId114"/>
    <p:sldId id="471" r:id="rId115"/>
    <p:sldId id="472" r:id="rId116"/>
    <p:sldId id="463" r:id="rId117"/>
    <p:sldId id="464" r:id="rId118"/>
    <p:sldId id="467" r:id="rId119"/>
    <p:sldId id="468" r:id="rId120"/>
    <p:sldId id="447" r:id="rId121"/>
    <p:sldId id="448" r:id="rId122"/>
    <p:sldId id="449" r:id="rId123"/>
    <p:sldId id="702" r:id="rId124"/>
    <p:sldId id="450" r:id="rId125"/>
    <p:sldId id="451" r:id="rId126"/>
    <p:sldId id="452" r:id="rId127"/>
    <p:sldId id="453" r:id="rId128"/>
    <p:sldId id="710" r:id="rId129"/>
    <p:sldId id="454" r:id="rId130"/>
    <p:sldId id="455" r:id="rId131"/>
    <p:sldId id="456" r:id="rId132"/>
    <p:sldId id="457" r:id="rId133"/>
    <p:sldId id="536" r:id="rId134"/>
    <p:sldId id="537" r:id="rId135"/>
    <p:sldId id="538" r:id="rId136"/>
    <p:sldId id="539" r:id="rId137"/>
    <p:sldId id="546" r:id="rId138"/>
    <p:sldId id="547" r:id="rId139"/>
    <p:sldId id="651" r:id="rId140"/>
    <p:sldId id="652" r:id="rId141"/>
    <p:sldId id="654" r:id="rId142"/>
    <p:sldId id="548" r:id="rId143"/>
    <p:sldId id="549" r:id="rId144"/>
    <p:sldId id="557" r:id="rId145"/>
    <p:sldId id="558" r:id="rId146"/>
    <p:sldId id="700" r:id="rId147"/>
    <p:sldId id="560" r:id="rId148"/>
    <p:sldId id="561" r:id="rId149"/>
    <p:sldId id="562" r:id="rId150"/>
    <p:sldId id="563" r:id="rId151"/>
    <p:sldId id="564" r:id="rId152"/>
    <p:sldId id="565" r:id="rId153"/>
    <p:sldId id="566" r:id="rId154"/>
    <p:sldId id="567" r:id="rId155"/>
    <p:sldId id="550" r:id="rId156"/>
    <p:sldId id="551" r:id="rId157"/>
    <p:sldId id="552" r:id="rId158"/>
    <p:sldId id="553" r:id="rId159"/>
    <p:sldId id="554" r:id="rId160"/>
    <p:sldId id="555" r:id="rId161"/>
    <p:sldId id="556" r:id="rId162"/>
    <p:sldId id="540" r:id="rId163"/>
    <p:sldId id="541" r:id="rId164"/>
    <p:sldId id="542" r:id="rId165"/>
    <p:sldId id="543" r:id="rId166"/>
    <p:sldId id="544" r:id="rId167"/>
    <p:sldId id="545" r:id="rId168"/>
    <p:sldId id="526" r:id="rId169"/>
    <p:sldId id="675" r:id="rId170"/>
    <p:sldId id="527" r:id="rId171"/>
    <p:sldId id="528" r:id="rId172"/>
    <p:sldId id="529" r:id="rId173"/>
    <p:sldId id="530" r:id="rId174"/>
    <p:sldId id="531" r:id="rId175"/>
    <p:sldId id="532" r:id="rId176"/>
    <p:sldId id="533" r:id="rId177"/>
    <p:sldId id="534" r:id="rId178"/>
    <p:sldId id="587" r:id="rId179"/>
    <p:sldId id="588" r:id="rId180"/>
    <p:sldId id="589" r:id="rId181"/>
    <p:sldId id="590" r:id="rId182"/>
    <p:sldId id="591" r:id="rId183"/>
    <p:sldId id="592" r:id="rId184"/>
    <p:sldId id="593" r:id="rId185"/>
    <p:sldId id="594" r:id="rId186"/>
    <p:sldId id="595" r:id="rId187"/>
    <p:sldId id="597" r:id="rId188"/>
    <p:sldId id="711" r:id="rId189"/>
    <p:sldId id="642" r:id="rId190"/>
    <p:sldId id="673" r:id="rId191"/>
    <p:sldId id="598" r:id="rId192"/>
    <p:sldId id="600" r:id="rId193"/>
    <p:sldId id="674" r:id="rId194"/>
    <p:sldId id="601" r:id="rId195"/>
    <p:sldId id="678" r:id="rId196"/>
    <p:sldId id="679" r:id="rId197"/>
    <p:sldId id="605" r:id="rId198"/>
    <p:sldId id="606" r:id="rId199"/>
    <p:sldId id="607" r:id="rId200"/>
    <p:sldId id="608" r:id="rId201"/>
    <p:sldId id="609" r:id="rId202"/>
    <p:sldId id="682" r:id="rId203"/>
    <p:sldId id="610" r:id="rId204"/>
    <p:sldId id="683" r:id="rId205"/>
    <p:sldId id="611" r:id="rId206"/>
    <p:sldId id="612" r:id="rId207"/>
    <p:sldId id="613" r:id="rId208"/>
    <p:sldId id="680" r:id="rId209"/>
    <p:sldId id="614" r:id="rId210"/>
    <p:sldId id="615" r:id="rId211"/>
    <p:sldId id="616" r:id="rId212"/>
    <p:sldId id="617" r:id="rId213"/>
    <p:sldId id="712" r:id="rId214"/>
    <p:sldId id="618" r:id="rId215"/>
    <p:sldId id="681" r:id="rId216"/>
    <p:sldId id="619" r:id="rId217"/>
    <p:sldId id="620" r:id="rId218"/>
    <p:sldId id="621" r:id="rId219"/>
    <p:sldId id="623" r:id="rId220"/>
    <p:sldId id="686" r:id="rId221"/>
    <p:sldId id="624" r:id="rId222"/>
    <p:sldId id="627" r:id="rId223"/>
    <p:sldId id="629" r:id="rId224"/>
    <p:sldId id="685" r:id="rId225"/>
    <p:sldId id="684" r:id="rId226"/>
    <p:sldId id="695" r:id="rId227"/>
    <p:sldId id="693" r:id="rId228"/>
    <p:sldId id="694" r:id="rId229"/>
    <p:sldId id="691" r:id="rId230"/>
    <p:sldId id="692" r:id="rId2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BF"/>
    <a:srgbClr val="005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480" autoAdjust="0"/>
    <p:restoredTop sz="85476" autoAdjust="0"/>
  </p:normalViewPr>
  <p:slideViewPr>
    <p:cSldViewPr showGuides="1">
      <p:cViewPr varScale="1">
        <p:scale>
          <a:sx n="104" d="100"/>
          <a:sy n="104" d="100"/>
        </p:scale>
        <p:origin x="-90" y="-4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C27ED-4323-4BFC-9FD2-71B1AA80E240}" type="datetimeFigureOut">
              <a:rPr lang="en-US" smtClean="0"/>
              <a:t>12/5/2017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D7235-8A02-4448-9A67-128B5DE91471}" type="slidenum">
              <a:rPr lang="en-US" smtClean="0"/>
              <a:t>‹#›</a:t>
            </a:fld>
            <a:endParaRPr lang="en-US"/>
          </a:p>
        </p:txBody>
      </p:sp>
    </p:spTree>
    <p:extLst>
      <p:ext uri="{BB962C8B-B14F-4D97-AF65-F5344CB8AC3E}">
        <p14:creationId xmlns:p14="http://schemas.microsoft.com/office/powerpoint/2010/main" val="22235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D7235-8A02-4448-9A67-128B5DE91471}" type="slidenum">
              <a:rPr lang="en-US" smtClean="0"/>
              <a:t>1</a:t>
            </a:fld>
            <a:endParaRPr lang="en-US"/>
          </a:p>
        </p:txBody>
      </p:sp>
    </p:spTree>
    <p:extLst>
      <p:ext uri="{BB962C8B-B14F-4D97-AF65-F5344CB8AC3E}">
        <p14:creationId xmlns:p14="http://schemas.microsoft.com/office/powerpoint/2010/main" val="346045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D7235-8A02-4448-9A67-128B5DE91471}" type="slidenum">
              <a:rPr lang="en-US" smtClean="0"/>
              <a:t>18</a:t>
            </a:fld>
            <a:endParaRPr lang="en-US"/>
          </a:p>
        </p:txBody>
      </p:sp>
    </p:spTree>
    <p:extLst>
      <p:ext uri="{BB962C8B-B14F-4D97-AF65-F5344CB8AC3E}">
        <p14:creationId xmlns:p14="http://schemas.microsoft.com/office/powerpoint/2010/main" val="40489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D7235-8A02-4448-9A67-128B5DE91471}" type="slidenum">
              <a:rPr lang="en-US" smtClean="0"/>
              <a:t>31</a:t>
            </a:fld>
            <a:endParaRPr lang="en-US"/>
          </a:p>
        </p:txBody>
      </p:sp>
    </p:spTree>
    <p:extLst>
      <p:ext uri="{BB962C8B-B14F-4D97-AF65-F5344CB8AC3E}">
        <p14:creationId xmlns:p14="http://schemas.microsoft.com/office/powerpoint/2010/main" val="404894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err="1" smtClean="0">
                <a:solidFill>
                  <a:schemeClr val="tx1"/>
                </a:solidFill>
                <a:latin typeface="+mn-lt"/>
                <a:ea typeface="+mn-ea"/>
                <a:cs typeface="+mn-cs"/>
              </a:rPr>
              <a:t>Php</a:t>
            </a:r>
            <a:r>
              <a:rPr lang="en-US" sz="1200" b="1" i="0" u="none" strike="noStrike" kern="1200" baseline="0" dirty="0" smtClean="0">
                <a:solidFill>
                  <a:schemeClr val="tx1"/>
                </a:solidFill>
                <a:latin typeface="+mn-lt"/>
                <a:ea typeface="+mn-ea"/>
                <a:cs typeface="+mn-cs"/>
              </a:rPr>
              <a:t> 4:19</a:t>
            </a:r>
            <a:r>
              <a:rPr lang="en-US" sz="1200" b="0" i="0" u="none" strike="noStrike" kern="1200" baseline="0" dirty="0" smtClean="0">
                <a:solidFill>
                  <a:schemeClr val="tx1"/>
                </a:solidFill>
                <a:latin typeface="+mn-lt"/>
                <a:ea typeface="+mn-ea"/>
                <a:cs typeface="+mn-cs"/>
              </a:rPr>
              <a:t>  And my God will supply all your needs according to His riches in glory in Christ Jesus. </a:t>
            </a:r>
          </a:p>
          <a:p>
            <a:endParaRPr lang="en-US" dirty="0"/>
          </a:p>
        </p:txBody>
      </p:sp>
      <p:sp>
        <p:nvSpPr>
          <p:cNvPr id="4" name="Slide Number Placeholder 3"/>
          <p:cNvSpPr>
            <a:spLocks noGrp="1"/>
          </p:cNvSpPr>
          <p:nvPr>
            <p:ph type="sldNum" sz="quarter" idx="10"/>
          </p:nvPr>
        </p:nvSpPr>
        <p:spPr/>
        <p:txBody>
          <a:bodyPr/>
          <a:lstStyle/>
          <a:p>
            <a:fld id="{F27D7235-8A02-4448-9A67-128B5DE91471}" type="slidenum">
              <a:rPr lang="en-US" smtClean="0"/>
              <a:t>35</a:t>
            </a:fld>
            <a:endParaRPr lang="en-US"/>
          </a:p>
        </p:txBody>
      </p:sp>
    </p:spTree>
    <p:extLst>
      <p:ext uri="{BB962C8B-B14F-4D97-AF65-F5344CB8AC3E}">
        <p14:creationId xmlns:p14="http://schemas.microsoft.com/office/powerpoint/2010/main" val="29889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D7235-8A02-4448-9A67-128B5DE91471}" type="slidenum">
              <a:rPr lang="en-US" smtClean="0"/>
              <a:t>114</a:t>
            </a:fld>
            <a:endParaRPr lang="en-US"/>
          </a:p>
        </p:txBody>
      </p:sp>
    </p:spTree>
    <p:extLst>
      <p:ext uri="{BB962C8B-B14F-4D97-AF65-F5344CB8AC3E}">
        <p14:creationId xmlns:p14="http://schemas.microsoft.com/office/powerpoint/2010/main" val="288896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D7235-8A02-4448-9A67-128B5DE91471}" type="slidenum">
              <a:rPr lang="en-US" smtClean="0"/>
              <a:t>131</a:t>
            </a:fld>
            <a:endParaRPr lang="en-US"/>
          </a:p>
        </p:txBody>
      </p:sp>
    </p:spTree>
    <p:extLst>
      <p:ext uri="{BB962C8B-B14F-4D97-AF65-F5344CB8AC3E}">
        <p14:creationId xmlns:p14="http://schemas.microsoft.com/office/powerpoint/2010/main" val="16622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D7235-8A02-4448-9A67-128B5DE91471}" type="slidenum">
              <a:rPr lang="en-US" smtClean="0"/>
              <a:t>182</a:t>
            </a:fld>
            <a:endParaRPr lang="en-US"/>
          </a:p>
        </p:txBody>
      </p:sp>
    </p:spTree>
    <p:extLst>
      <p:ext uri="{BB962C8B-B14F-4D97-AF65-F5344CB8AC3E}">
        <p14:creationId xmlns:p14="http://schemas.microsoft.com/office/powerpoint/2010/main" val="60084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08EB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7345B55-FCD0-4063-A868-7BA91DD243B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333004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45B55-FCD0-4063-A868-7BA91DD243B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130969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45B55-FCD0-4063-A868-7BA91DD243B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294260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7345B55-FCD0-4063-A868-7BA91DD243B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303915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8EB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7345B55-FCD0-4063-A868-7BA91DD243B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127354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345B55-FCD0-4063-A868-7BA91DD243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287284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345B55-FCD0-4063-A868-7BA91DD243B9}"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349369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45B55-FCD0-4063-A868-7BA91DD243B9}"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410975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45B55-FCD0-4063-A868-7BA91DD243B9}"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211296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45B55-FCD0-4063-A868-7BA91DD243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275274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45B55-FCD0-4063-A868-7BA91DD243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000B-70E4-4BB3-B7F0-30956303E6CA}" type="slidenum">
              <a:rPr lang="en-US" smtClean="0"/>
              <a:t>‹#›</a:t>
            </a:fld>
            <a:endParaRPr lang="en-US"/>
          </a:p>
        </p:txBody>
      </p:sp>
    </p:spTree>
    <p:extLst>
      <p:ext uri="{BB962C8B-B14F-4D97-AF65-F5344CB8AC3E}">
        <p14:creationId xmlns:p14="http://schemas.microsoft.com/office/powerpoint/2010/main" val="28598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345B55-FCD0-4063-A868-7BA91DD243B9}" type="datetimeFigureOut">
              <a:rPr lang="en-US" smtClean="0"/>
              <a:t>12/5/2017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391000B-70E4-4BB3-B7F0-30956303E6CA}" type="slidenum">
              <a:rPr lang="en-US" smtClean="0"/>
              <a:t>‹#›</a:t>
            </a:fld>
            <a:endParaRPr lang="en-US"/>
          </a:p>
        </p:txBody>
      </p:sp>
    </p:spTree>
    <p:extLst>
      <p:ext uri="{BB962C8B-B14F-4D97-AF65-F5344CB8AC3E}">
        <p14:creationId xmlns:p14="http://schemas.microsoft.com/office/powerpoint/2010/main" val="309320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5E7F"/>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8EBF"/>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8EBF"/>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8EBF"/>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8EBF"/>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8EBF"/>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www.cwgministries.org/blogs/would-you-enjoy-getting-immersed-holy-spirit"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hyperlink" Target="http://www.cwgministries.org/blogs/new-creation-celebration-replacing-emotions" TargetMode="Externa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38150"/>
            <a:ext cx="8077200" cy="4495800"/>
          </a:xfrm>
        </p:spPr>
        <p:txBody>
          <a:bodyPr>
            <a:normAutofit/>
          </a:bodyPr>
          <a:lstStyle/>
          <a:p>
            <a:r>
              <a:rPr lang="en-US" sz="5400" dirty="0" smtClean="0">
                <a:solidFill>
                  <a:srgbClr val="C00000"/>
                </a:solidFill>
              </a:rPr>
              <a:t>Unleashing </a:t>
            </a:r>
            <a:r>
              <a:rPr lang="en-US" sz="5400" dirty="0">
                <a:solidFill>
                  <a:srgbClr val="C00000"/>
                </a:solidFill>
              </a:rPr>
              <a:t>Healing Power Through Spirit-Born Emotions</a:t>
            </a:r>
          </a:p>
          <a:p>
            <a:r>
              <a:rPr lang="en-US" sz="4000" dirty="0" smtClean="0">
                <a:latin typeface="Garamond" panose="02020404030301010803" pitchFamily="18" charset="0"/>
              </a:rPr>
              <a:t>By Mark Virkler &amp; Charity Kayembe</a:t>
            </a:r>
          </a:p>
          <a:p>
            <a:endParaRPr lang="en-US" dirty="0" smtClean="0">
              <a:solidFill>
                <a:srgbClr val="C00000"/>
              </a:solidFill>
            </a:endParaRPr>
          </a:p>
          <a:p>
            <a:r>
              <a:rPr lang="en-US" dirty="0" smtClean="0">
                <a:solidFill>
                  <a:srgbClr val="C00000"/>
                </a:solidFill>
              </a:rPr>
              <a:t>PowerPoint for Chapters 1 - 8</a:t>
            </a:r>
            <a:endParaRPr lang="en-US" dirty="0">
              <a:solidFill>
                <a:srgbClr val="C00000"/>
              </a:solidFill>
            </a:endParaRPr>
          </a:p>
        </p:txBody>
      </p:sp>
    </p:spTree>
    <p:extLst>
      <p:ext uri="{BB962C8B-B14F-4D97-AF65-F5344CB8AC3E}">
        <p14:creationId xmlns:p14="http://schemas.microsoft.com/office/powerpoint/2010/main" val="3429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buNone/>
            </a:pPr>
            <a:r>
              <a:rPr lang="en-US" sz="4000" b="1" i="1" dirty="0" smtClean="0">
                <a:latin typeface="Garamond" panose="02020404030301010803" pitchFamily="18" charset="0"/>
              </a:rPr>
              <a:t>God spoke: </a:t>
            </a:r>
            <a:r>
              <a:rPr lang="en-US" sz="4000" i="1" dirty="0" smtClean="0">
                <a:latin typeface="Garamond" panose="02020404030301010803" pitchFamily="18" charset="0"/>
              </a:rPr>
              <a:t>“I </a:t>
            </a:r>
            <a:r>
              <a:rPr lang="en-US" sz="4000" i="1" dirty="0">
                <a:latin typeface="Garamond" panose="02020404030301010803" pitchFamily="18" charset="0"/>
              </a:rPr>
              <a:t>want to restore emotions to your life and I want you to do three things to restore the emotions. I want you to read through the Gospels and see that I, Jesus, </a:t>
            </a:r>
            <a:r>
              <a:rPr lang="en-US" sz="4000" b="1" i="1" dirty="0">
                <a:latin typeface="Garamond" panose="02020404030301010803" pitchFamily="18" charset="0"/>
              </a:rPr>
              <a:t>moved by compassion,</a:t>
            </a:r>
            <a:r>
              <a:rPr lang="en-US" sz="4000" i="1" dirty="0">
                <a:latin typeface="Garamond" panose="02020404030301010803" pitchFamily="18" charset="0"/>
              </a:rPr>
              <a:t> healed, and that it is OK to have emotions and to let them </a:t>
            </a:r>
            <a:r>
              <a:rPr lang="en-US" sz="4000" b="1" i="1" dirty="0">
                <a:latin typeface="Garamond" panose="02020404030301010803" pitchFamily="18" charset="0"/>
              </a:rPr>
              <a:t>lead</a:t>
            </a:r>
            <a:r>
              <a:rPr lang="en-US" sz="4000" i="1" dirty="0">
                <a:latin typeface="Garamond" panose="02020404030301010803" pitchFamily="18" charset="0"/>
              </a:rPr>
              <a:t> in your life and ministry.</a:t>
            </a:r>
            <a:r>
              <a:rPr lang="en-US" sz="4000" i="1" dirty="0" smtClean="0">
                <a:latin typeface="Garamond" panose="02020404030301010803" pitchFamily="18" charset="0"/>
              </a:rPr>
              <a:t>”</a:t>
            </a:r>
            <a:endParaRPr lang="en-US" sz="4000" i="1" dirty="0">
              <a:latin typeface="Garamond" panose="02020404030301010803" pitchFamily="18" charset="0"/>
            </a:endParaRPr>
          </a:p>
        </p:txBody>
      </p:sp>
    </p:spTree>
    <p:extLst>
      <p:ext uri="{BB962C8B-B14F-4D97-AF65-F5344CB8AC3E}">
        <p14:creationId xmlns:p14="http://schemas.microsoft.com/office/powerpoint/2010/main" val="24170016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09550"/>
            <a:ext cx="8153400" cy="4800600"/>
          </a:xfrm>
        </p:spPr>
        <p:txBody>
          <a:bodyPr>
            <a:normAutofit fontScale="62500" lnSpcReduction="20000"/>
          </a:bodyPr>
          <a:lstStyle/>
          <a:p>
            <a:r>
              <a:rPr lang="en-US" sz="6400" dirty="0"/>
              <a:t>Kingdom emotions </a:t>
            </a:r>
            <a:r>
              <a:rPr lang="en-US" sz="6400" dirty="0">
                <a:solidFill>
                  <a:srgbClr val="C00000"/>
                </a:solidFill>
              </a:rPr>
              <a:t>compared</a:t>
            </a:r>
            <a:r>
              <a:rPr lang="en-US" sz="6400" dirty="0"/>
              <a:t> to </a:t>
            </a:r>
            <a:r>
              <a:rPr lang="en-US" sz="6400" u="sng" dirty="0"/>
              <a:t>heightened</a:t>
            </a:r>
            <a:r>
              <a:rPr lang="en-US" sz="6400" dirty="0"/>
              <a:t> kingdom emotions</a:t>
            </a:r>
          </a:p>
          <a:p>
            <a:pPr marL="1143000" lvl="0" indent="-1143000" algn="l">
              <a:buFont typeface="+mj-lt"/>
              <a:buAutoNum type="arabicPeriod"/>
            </a:pPr>
            <a:r>
              <a:rPr lang="en-US" sz="6400" dirty="0"/>
              <a:t>Prayer </a:t>
            </a:r>
            <a:r>
              <a:rPr lang="en-US" sz="6400" dirty="0" smtClean="0">
                <a:solidFill>
                  <a:srgbClr val="C00000"/>
                </a:solidFill>
              </a:rPr>
              <a:t>vs.</a:t>
            </a:r>
            <a:r>
              <a:rPr lang="en-US" sz="6400" dirty="0" smtClean="0"/>
              <a:t> </a:t>
            </a:r>
            <a:r>
              <a:rPr lang="en-US" sz="6400" dirty="0"/>
              <a:t>crying </a:t>
            </a:r>
            <a:r>
              <a:rPr lang="en-US" sz="6400" dirty="0" smtClean="0"/>
              <a:t>out </a:t>
            </a:r>
            <a:endParaRPr lang="en-US" sz="6400" dirty="0"/>
          </a:p>
          <a:p>
            <a:pPr marL="1143000" lvl="0" indent="-1143000" algn="l">
              <a:buFont typeface="+mj-lt"/>
              <a:buAutoNum type="arabicPeriod"/>
            </a:pPr>
            <a:r>
              <a:rPr lang="en-US" sz="6400" dirty="0"/>
              <a:t>Meditation </a:t>
            </a:r>
            <a:r>
              <a:rPr lang="en-US" sz="6400" dirty="0">
                <a:solidFill>
                  <a:srgbClr val="C00000"/>
                </a:solidFill>
              </a:rPr>
              <a:t>vs. </a:t>
            </a:r>
            <a:r>
              <a:rPr lang="en-US" sz="6400" dirty="0"/>
              <a:t>roaring </a:t>
            </a:r>
          </a:p>
          <a:p>
            <a:pPr marL="1143000" lvl="0" indent="-1143000" algn="l">
              <a:buFont typeface="+mj-lt"/>
              <a:buAutoNum type="arabicPeriod"/>
            </a:pPr>
            <a:r>
              <a:rPr lang="en-US" sz="6400" dirty="0"/>
              <a:t>Peace </a:t>
            </a:r>
            <a:r>
              <a:rPr lang="en-US" sz="6400" dirty="0" smtClean="0">
                <a:solidFill>
                  <a:srgbClr val="C00000"/>
                </a:solidFill>
              </a:rPr>
              <a:t>vs. </a:t>
            </a:r>
            <a:r>
              <a:rPr lang="en-US" sz="6400" dirty="0"/>
              <a:t>joy unspeakable </a:t>
            </a:r>
          </a:p>
          <a:p>
            <a:pPr marL="1143000" lvl="0" indent="-1143000" algn="l">
              <a:buFont typeface="+mj-lt"/>
              <a:buAutoNum type="arabicPeriod"/>
            </a:pPr>
            <a:r>
              <a:rPr lang="en-US" sz="6400" dirty="0"/>
              <a:t>Agreeing with a prophecy </a:t>
            </a:r>
            <a:r>
              <a:rPr lang="en-US" sz="6400" dirty="0">
                <a:solidFill>
                  <a:srgbClr val="C00000"/>
                </a:solidFill>
              </a:rPr>
              <a:t>vs. </a:t>
            </a:r>
            <a:r>
              <a:rPr lang="en-US" sz="6400" dirty="0"/>
              <a:t>acting out a prophecy</a:t>
            </a:r>
          </a:p>
          <a:p>
            <a:pPr marL="1143000" lvl="0" indent="-1143000" algn="l">
              <a:buFont typeface="+mj-lt"/>
              <a:buAutoNum type="arabicPeriod"/>
            </a:pPr>
            <a:r>
              <a:rPr lang="en-US" sz="6400" dirty="0"/>
              <a:t>Worship </a:t>
            </a:r>
            <a:r>
              <a:rPr lang="en-US" sz="6400" dirty="0" smtClean="0">
                <a:solidFill>
                  <a:srgbClr val="C00000"/>
                </a:solidFill>
              </a:rPr>
              <a:t>vs. </a:t>
            </a:r>
            <a:r>
              <a:rPr lang="en-US" sz="6400" dirty="0"/>
              <a:t>wholehearted praise</a:t>
            </a:r>
            <a:r>
              <a:rPr lang="en-US" sz="6400" dirty="0">
                <a:solidFill>
                  <a:srgbClr val="C00000"/>
                </a:solidFill>
              </a:rPr>
              <a:t>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7817891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a:bodyPr>
          <a:lstStyle/>
          <a:p>
            <a:r>
              <a:rPr lang="en-US" sz="5400" i="1" dirty="0" smtClean="0"/>
              <a:t>Use </a:t>
            </a:r>
            <a:r>
              <a:rPr lang="en-US" sz="5400" i="1" dirty="0"/>
              <a:t>heightened kingdom emotions when you need a breakthrough, and normal kingdom emotions have not achieved the transforming miracle you are seeking.</a:t>
            </a:r>
            <a:r>
              <a:rPr lang="en-US" sz="5400" dirty="0"/>
              <a:t>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40858029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fontScale="92500" lnSpcReduction="20000"/>
          </a:bodyPr>
          <a:lstStyle/>
          <a:p>
            <a:r>
              <a:rPr lang="en-US" sz="5400" i="1" dirty="0"/>
              <a:t>A transforming miracle takes place the moment the energy of the Holy Spirit is experienced with enough force to override and replace the energy which has maintained the hardwired responses of my old self and any accompanying demons.</a:t>
            </a:r>
            <a:endParaRPr lang="en-US" sz="5400" dirty="0">
              <a:latin typeface="Garamond" panose="02020404030301010803" pitchFamily="18" charset="0"/>
            </a:endParaRPr>
          </a:p>
        </p:txBody>
      </p:sp>
    </p:spTree>
    <p:extLst>
      <p:ext uri="{BB962C8B-B14F-4D97-AF65-F5344CB8AC3E}">
        <p14:creationId xmlns:p14="http://schemas.microsoft.com/office/powerpoint/2010/main" val="30031485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55000" lnSpcReduction="20000"/>
          </a:bodyPr>
          <a:lstStyle/>
          <a:p>
            <a:pPr marL="0" indent="0">
              <a:buNone/>
            </a:pPr>
            <a:r>
              <a:rPr lang="en-US" sz="8000" dirty="0">
                <a:solidFill>
                  <a:srgbClr val="C00000"/>
                </a:solidFill>
              </a:rPr>
              <a:t>A </a:t>
            </a:r>
            <a:r>
              <a:rPr lang="en-US" sz="8000" dirty="0" smtClean="0">
                <a:solidFill>
                  <a:srgbClr val="C00000"/>
                </a:solidFill>
              </a:rPr>
              <a:t>14-minute </a:t>
            </a:r>
            <a:r>
              <a:rPr lang="en-US" sz="8000" dirty="0">
                <a:solidFill>
                  <a:srgbClr val="C00000"/>
                </a:solidFill>
              </a:rPr>
              <a:t>workshop utilizing </a:t>
            </a:r>
            <a:r>
              <a:rPr lang="en-US" sz="8000" u="sng" dirty="0">
                <a:solidFill>
                  <a:srgbClr val="C00000"/>
                </a:solidFill>
              </a:rPr>
              <a:t>heightened</a:t>
            </a:r>
            <a:r>
              <a:rPr lang="en-US" sz="8000" dirty="0">
                <a:solidFill>
                  <a:srgbClr val="C00000"/>
                </a:solidFill>
              </a:rPr>
              <a:t> Kingdom emotions</a:t>
            </a:r>
          </a:p>
          <a:p>
            <a:r>
              <a:rPr lang="en-US" sz="6000" dirty="0">
                <a:solidFill>
                  <a:srgbClr val="C00000"/>
                </a:solidFill>
              </a:rPr>
              <a:t>I get in the Spirit:</a:t>
            </a:r>
            <a:r>
              <a:rPr lang="en-US" sz="6000" dirty="0"/>
              <a:t> Come into God's presence by passionately praising Him for His greatness. Worship Him in tongues and in </a:t>
            </a:r>
            <a:r>
              <a:rPr lang="en-US" sz="6000" dirty="0" smtClean="0"/>
              <a:t>English. </a:t>
            </a:r>
            <a:r>
              <a:rPr lang="en-US" sz="6000" dirty="0"/>
              <a:t>(1 minute</a:t>
            </a:r>
            <a:r>
              <a:rPr lang="en-US" sz="6000" dirty="0" smtClean="0"/>
              <a:t>)</a:t>
            </a:r>
            <a:endParaRPr lang="en-US" sz="6000" dirty="0"/>
          </a:p>
          <a:p>
            <a:r>
              <a:rPr lang="en-US" sz="6000" dirty="0">
                <a:solidFill>
                  <a:srgbClr val="C00000"/>
                </a:solidFill>
              </a:rPr>
              <a:t>I ask:</a:t>
            </a:r>
            <a:r>
              <a:rPr lang="en-US" sz="6000" dirty="0"/>
              <a:t> Lord, </a:t>
            </a:r>
            <a:r>
              <a:rPr lang="en-US" sz="6000" dirty="0">
                <a:solidFill>
                  <a:srgbClr val="C00000"/>
                </a:solidFill>
              </a:rPr>
              <a:t>what enemy </a:t>
            </a:r>
            <a:r>
              <a:rPr lang="en-US" sz="6000" dirty="0"/>
              <a:t>do </a:t>
            </a:r>
            <a:r>
              <a:rPr lang="en-US" sz="6000" dirty="0" smtClean="0"/>
              <a:t>You </a:t>
            </a:r>
            <a:r>
              <a:rPr lang="en-US" sz="6000" dirty="0"/>
              <a:t>want to defeat </a:t>
            </a:r>
            <a:r>
              <a:rPr lang="en-US" sz="6000" dirty="0" smtClean="0"/>
              <a:t>today? </a:t>
            </a:r>
            <a:r>
              <a:rPr lang="en-US" sz="6000" dirty="0"/>
              <a:t>(1 minute</a:t>
            </a:r>
            <a:r>
              <a:rPr lang="en-US" sz="6000" dirty="0" smtClean="0"/>
              <a:t>)</a:t>
            </a:r>
            <a:endParaRPr lang="en-US" sz="60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7636271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47500" lnSpcReduction="20000"/>
          </a:bodyPr>
          <a:lstStyle/>
          <a:p>
            <a:pPr marL="0" indent="0">
              <a:buNone/>
            </a:pPr>
            <a:r>
              <a:rPr lang="en-US" sz="7600" dirty="0">
                <a:solidFill>
                  <a:srgbClr val="C00000"/>
                </a:solidFill>
              </a:rPr>
              <a:t>A </a:t>
            </a:r>
            <a:r>
              <a:rPr lang="en-US" sz="7600" dirty="0" smtClean="0">
                <a:solidFill>
                  <a:srgbClr val="C00000"/>
                </a:solidFill>
              </a:rPr>
              <a:t>14-minute </a:t>
            </a:r>
            <a:r>
              <a:rPr lang="en-US" sz="7600" dirty="0">
                <a:solidFill>
                  <a:srgbClr val="C00000"/>
                </a:solidFill>
              </a:rPr>
              <a:t>workshop utilizing </a:t>
            </a:r>
            <a:r>
              <a:rPr lang="en-US" sz="7600" u="sng" dirty="0">
                <a:solidFill>
                  <a:srgbClr val="C00000"/>
                </a:solidFill>
              </a:rPr>
              <a:t>heightened</a:t>
            </a:r>
            <a:r>
              <a:rPr lang="en-US" sz="7600" dirty="0">
                <a:solidFill>
                  <a:srgbClr val="C00000"/>
                </a:solidFill>
              </a:rPr>
              <a:t> Kingdom emotions</a:t>
            </a:r>
          </a:p>
          <a:p>
            <a:r>
              <a:rPr lang="en-US" sz="6700" dirty="0" smtClean="0">
                <a:solidFill>
                  <a:srgbClr val="C00000"/>
                </a:solidFill>
              </a:rPr>
              <a:t>I </a:t>
            </a:r>
            <a:r>
              <a:rPr lang="en-US" sz="6700" dirty="0">
                <a:solidFill>
                  <a:srgbClr val="C00000"/>
                </a:solidFill>
              </a:rPr>
              <a:t>ask: </a:t>
            </a:r>
            <a:r>
              <a:rPr lang="en-US" sz="6700" dirty="0" smtClean="0">
                <a:solidFill>
                  <a:srgbClr val="C00000"/>
                </a:solidFill>
              </a:rPr>
              <a:t>Lord, what </a:t>
            </a:r>
            <a:r>
              <a:rPr lang="en-US" sz="6700" dirty="0">
                <a:solidFill>
                  <a:srgbClr val="C00000"/>
                </a:solidFill>
              </a:rPr>
              <a:t>sins </a:t>
            </a:r>
            <a:r>
              <a:rPr lang="en-US" sz="6700" dirty="0"/>
              <a:t>do </a:t>
            </a:r>
            <a:r>
              <a:rPr lang="en-US" sz="6700" dirty="0" smtClean="0"/>
              <a:t>You </a:t>
            </a:r>
            <a:r>
              <a:rPr lang="en-US" sz="6700" dirty="0"/>
              <a:t>want me to repent of (mine or others), so this enemy has no legal rights to affect the </a:t>
            </a:r>
            <a:r>
              <a:rPr lang="en-US" sz="6700" dirty="0" smtClean="0"/>
              <a:t>situation? </a:t>
            </a:r>
            <a:r>
              <a:rPr lang="en-US" sz="6700" dirty="0"/>
              <a:t>(2 minutes</a:t>
            </a:r>
            <a:r>
              <a:rPr lang="en-US" sz="6700" dirty="0" smtClean="0"/>
              <a:t>)</a:t>
            </a:r>
            <a:endParaRPr lang="en-US" sz="6700" dirty="0"/>
          </a:p>
          <a:p>
            <a:r>
              <a:rPr lang="en-US" sz="6700" dirty="0">
                <a:solidFill>
                  <a:srgbClr val="C00000"/>
                </a:solidFill>
              </a:rPr>
              <a:t>I repent and become clean: </a:t>
            </a:r>
            <a:r>
              <a:rPr lang="en-US" sz="6700" dirty="0"/>
              <a:t>I repent of these sins and then look to see Jesus present, cleansing me and making me white as </a:t>
            </a:r>
            <a:r>
              <a:rPr lang="en-US" sz="6700" dirty="0" smtClean="0"/>
              <a:t>snow. </a:t>
            </a:r>
            <a:r>
              <a:rPr lang="en-US" sz="6700" dirty="0"/>
              <a:t>(2 minutes</a:t>
            </a:r>
            <a:r>
              <a:rPr lang="en-US" sz="6700" dirty="0" smtClean="0"/>
              <a:t>)</a:t>
            </a:r>
            <a:endParaRPr lang="en-US" sz="67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0788462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9550"/>
            <a:ext cx="8001000" cy="4724400"/>
          </a:xfrm>
        </p:spPr>
        <p:txBody>
          <a:bodyPr>
            <a:noAutofit/>
          </a:bodyPr>
          <a:lstStyle/>
          <a:p>
            <a:r>
              <a:rPr lang="en-US" dirty="0">
                <a:solidFill>
                  <a:srgbClr val="C00000"/>
                </a:solidFill>
              </a:rPr>
              <a:t>I come into agreement with what I see Jesus doing: </a:t>
            </a:r>
            <a:r>
              <a:rPr lang="en-US" dirty="0"/>
              <a:t>I use the name of Jesus and join with Jesus in roaring at and rebuking the enemy and commanding the demons to be gone in Jesus' </a:t>
            </a:r>
            <a:r>
              <a:rPr lang="en-US" dirty="0" smtClean="0"/>
              <a:t>name! </a:t>
            </a:r>
            <a:r>
              <a:rPr lang="en-US" dirty="0"/>
              <a:t>(2 minutes</a:t>
            </a:r>
            <a:r>
              <a:rPr lang="en-US" dirty="0" smtClean="0"/>
              <a:t>)</a:t>
            </a:r>
            <a:r>
              <a:rPr lang="en-US" dirty="0"/>
              <a:t> </a:t>
            </a:r>
          </a:p>
          <a:p>
            <a:r>
              <a:rPr lang="en-US" dirty="0">
                <a:solidFill>
                  <a:srgbClr val="C00000"/>
                </a:solidFill>
              </a:rPr>
              <a:t>I ask, "Lord, what prophetic action</a:t>
            </a:r>
            <a:r>
              <a:rPr lang="en-US" b="1" dirty="0"/>
              <a:t> </a:t>
            </a:r>
            <a:r>
              <a:rPr lang="en-US" dirty="0"/>
              <a:t>do You want me to take to defeat this adversary?" Does He want me to strike, sever, push back, walk, leap, etc.? Listen for His </a:t>
            </a:r>
            <a:r>
              <a:rPr lang="en-US" dirty="0" smtClean="0"/>
              <a:t>direction. </a:t>
            </a:r>
            <a:r>
              <a:rPr lang="en-US" sz="2800" dirty="0"/>
              <a:t>(2 </a:t>
            </a:r>
            <a:r>
              <a:rPr lang="en-US" sz="2800" dirty="0" smtClean="0"/>
              <a:t>min)</a:t>
            </a:r>
            <a:endParaRPr lang="en-US" sz="28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3345722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229600" cy="4800600"/>
          </a:xfrm>
        </p:spPr>
        <p:txBody>
          <a:bodyPr>
            <a:noAutofit/>
          </a:bodyPr>
          <a:lstStyle/>
          <a:p>
            <a:r>
              <a:rPr lang="en-US" sz="3400" dirty="0">
                <a:solidFill>
                  <a:srgbClr val="C00000"/>
                </a:solidFill>
              </a:rPr>
              <a:t>I perform His prescribed prophetic action </a:t>
            </a:r>
            <a:r>
              <a:rPr lang="en-US" sz="3400" dirty="0"/>
              <a:t>with passion, conviction, intensity and thoroughness, knowing that as I do it, His Spirit's power is being </a:t>
            </a:r>
            <a:r>
              <a:rPr lang="en-US" sz="3400" dirty="0" smtClean="0"/>
              <a:t>released. </a:t>
            </a:r>
            <a:r>
              <a:rPr lang="en-US" sz="3400" dirty="0"/>
              <a:t>(2 minutes</a:t>
            </a:r>
            <a:r>
              <a:rPr lang="en-US" sz="3400" dirty="0" smtClean="0"/>
              <a:t>)</a:t>
            </a:r>
            <a:endParaRPr lang="en-US" sz="3400" dirty="0"/>
          </a:p>
          <a:p>
            <a:r>
              <a:rPr lang="en-US" sz="3400" dirty="0">
                <a:solidFill>
                  <a:srgbClr val="C00000"/>
                </a:solidFill>
              </a:rPr>
              <a:t>I close in triumphant praise,</a:t>
            </a:r>
            <a:r>
              <a:rPr lang="en-US" sz="3400" dirty="0"/>
              <a:t> giving God glory, in English and in tongues, THANKING Him that He HAS performed the work. It is DONE! This may include holy </a:t>
            </a:r>
            <a:r>
              <a:rPr lang="en-US" sz="3400" dirty="0" smtClean="0"/>
              <a:t>laughter. </a:t>
            </a:r>
            <a:r>
              <a:rPr lang="en-US" sz="3400" dirty="0"/>
              <a:t>(2 minute</a:t>
            </a:r>
            <a:r>
              <a:rPr lang="en-US" sz="3400" dirty="0" smtClean="0"/>
              <a:t>)</a:t>
            </a:r>
            <a:endParaRPr lang="en-US" sz="3400" dirty="0"/>
          </a:p>
        </p:txBody>
      </p:sp>
    </p:spTree>
    <p:extLst>
      <p:ext uri="{BB962C8B-B14F-4D97-AF65-F5344CB8AC3E}">
        <p14:creationId xmlns:p14="http://schemas.microsoft.com/office/powerpoint/2010/main" val="42433940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kV\Dropbox\Mark\_ Photos from Josh\lion-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7280" y="400050"/>
            <a:ext cx="694944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4098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25000" lnSpcReduction="20000"/>
          </a:bodyPr>
          <a:lstStyle/>
          <a:p>
            <a:r>
              <a:rPr lang="en-US" sz="21600" dirty="0" smtClean="0"/>
              <a:t>Chapter </a:t>
            </a:r>
            <a:r>
              <a:rPr lang="en-US" sz="21600" dirty="0"/>
              <a:t>5 </a:t>
            </a:r>
          </a:p>
          <a:p>
            <a:endParaRPr lang="en-US" sz="11500" b="1" i="1" u="sng" dirty="0" smtClean="0">
              <a:solidFill>
                <a:srgbClr val="C00000"/>
              </a:solidFill>
            </a:endParaRPr>
          </a:p>
          <a:p>
            <a:r>
              <a:rPr lang="en-US" sz="24000" i="1" u="sng" dirty="0" smtClean="0">
                <a:solidFill>
                  <a:srgbClr val="C00000"/>
                </a:solidFill>
              </a:rPr>
              <a:t>Faith</a:t>
            </a:r>
            <a:r>
              <a:rPr lang="en-US" sz="24000" dirty="0" smtClean="0"/>
              <a:t> </a:t>
            </a:r>
            <a:r>
              <a:rPr lang="en-US" sz="24000" i="1" dirty="0"/>
              <a:t>working through love </a:t>
            </a:r>
            <a:br>
              <a:rPr lang="en-US" sz="24000" i="1" dirty="0"/>
            </a:br>
            <a:r>
              <a:rPr lang="en-US" sz="21600" dirty="0"/>
              <a:t>(Gal 5:6)</a:t>
            </a:r>
          </a:p>
          <a:p>
            <a:r>
              <a:rPr lang="en-US" sz="5400" dirty="0"/>
              <a:t/>
            </a:r>
            <a:br>
              <a:rPr lang="en-US" sz="5400" dirty="0"/>
            </a:br>
            <a:r>
              <a:rPr lang="en-US" sz="19200" dirty="0">
                <a:solidFill>
                  <a:srgbClr val="C00000"/>
                </a:solidFill>
              </a:rPr>
              <a:t>Faith is agreeing with God’s intention to perform a miracle </a:t>
            </a:r>
          </a:p>
          <a:p>
            <a:endParaRPr lang="en-US" sz="4800" dirty="0"/>
          </a:p>
        </p:txBody>
      </p:sp>
    </p:spTree>
    <p:extLst>
      <p:ext uri="{BB962C8B-B14F-4D97-AF65-F5344CB8AC3E}">
        <p14:creationId xmlns:p14="http://schemas.microsoft.com/office/powerpoint/2010/main" val="20304838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lnSpcReduction="10000"/>
          </a:bodyPr>
          <a:lstStyle/>
          <a:p>
            <a:pPr algn="l"/>
            <a:r>
              <a:rPr lang="en-US" sz="5400" dirty="0"/>
              <a:t>Faith works – regardless if I am working it in forward gear or reverse. </a:t>
            </a:r>
          </a:p>
          <a:p>
            <a:pPr algn="l"/>
            <a:r>
              <a:rPr lang="en-US" sz="6000" i="1" dirty="0" smtClean="0">
                <a:latin typeface="Garamond" panose="02020404030301010803" pitchFamily="18" charset="0"/>
              </a:rPr>
              <a:t>According to your faith, be it unto you </a:t>
            </a:r>
            <a:r>
              <a:rPr lang="en-US" sz="4400" dirty="0" smtClean="0"/>
              <a:t>(Matt. 9:29)</a:t>
            </a:r>
            <a:endParaRPr lang="en-US" sz="4400" dirty="0"/>
          </a:p>
        </p:txBody>
      </p:sp>
    </p:spTree>
    <p:extLst>
      <p:ext uri="{BB962C8B-B14F-4D97-AF65-F5344CB8AC3E}">
        <p14:creationId xmlns:p14="http://schemas.microsoft.com/office/powerpoint/2010/main" val="171272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buNone/>
            </a:pPr>
            <a:r>
              <a:rPr lang="en-US" sz="3600" i="1" dirty="0">
                <a:latin typeface="Garamond" panose="02020404030301010803" pitchFamily="18" charset="0"/>
              </a:rPr>
              <a:t>“Next, I want you to read the Psalms and notice that David had emotions and expressed them ALL to Me, and that was perfectly fine. I can handle all your emotions as you present them to Me.  Finally, I want you to notice how tenderly I love you in your two-way journaling, and then I want you to love yourself and others with that same tenderness.”</a:t>
            </a:r>
          </a:p>
        </p:txBody>
      </p:sp>
    </p:spTree>
    <p:extLst>
      <p:ext uri="{BB962C8B-B14F-4D97-AF65-F5344CB8AC3E}">
        <p14:creationId xmlns:p14="http://schemas.microsoft.com/office/powerpoint/2010/main" val="29628651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85000" lnSpcReduction="10000"/>
          </a:bodyPr>
          <a:lstStyle/>
          <a:p>
            <a:r>
              <a:rPr lang="en-US" sz="5400" dirty="0" smtClean="0">
                <a:solidFill>
                  <a:srgbClr val="C00000"/>
                </a:solidFill>
              </a:rPr>
              <a:t>Ex. </a:t>
            </a:r>
            <a:r>
              <a:rPr lang="en-US" sz="5400" dirty="0">
                <a:solidFill>
                  <a:srgbClr val="C00000"/>
                </a:solidFill>
              </a:rPr>
              <a:t>o</a:t>
            </a:r>
            <a:r>
              <a:rPr lang="en-US" sz="5400" dirty="0" smtClean="0">
                <a:solidFill>
                  <a:srgbClr val="C00000"/>
                </a:solidFill>
              </a:rPr>
              <a:t>f properly aligned faith</a:t>
            </a:r>
          </a:p>
          <a:p>
            <a:r>
              <a:rPr lang="en-US" sz="5400" dirty="0" smtClean="0"/>
              <a:t>“</a:t>
            </a:r>
            <a:r>
              <a:rPr lang="en-US" sz="5400" i="1" dirty="0" smtClean="0"/>
              <a:t>I </a:t>
            </a:r>
            <a:r>
              <a:rPr lang="en-US" sz="5400" i="1" dirty="0"/>
              <a:t>can do all things through Christ who strengthens me. I am complete in Christ. God has given me the power to create wealth.”</a:t>
            </a:r>
            <a:r>
              <a:rPr lang="en-US" sz="5400" dirty="0"/>
              <a:t>  </a:t>
            </a:r>
            <a:r>
              <a:rPr lang="en-US" sz="5400" dirty="0" smtClean="0"/>
              <a:t>(Phil</a:t>
            </a:r>
            <a:r>
              <a:rPr lang="en-US" sz="5400" dirty="0"/>
              <a:t>. 4:13; Col. 1:28; Deut. 28:1-14; 8:18).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8221200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5400" dirty="0">
                <a:solidFill>
                  <a:srgbClr val="C00000"/>
                </a:solidFill>
              </a:rPr>
              <a:t>Faith is </a:t>
            </a:r>
            <a:r>
              <a:rPr lang="en-US" sz="5400" dirty="0" smtClean="0">
                <a:solidFill>
                  <a:srgbClr val="C00000"/>
                </a:solidFill>
              </a:rPr>
              <a:t>one of 9 ways the spirit manifests </a:t>
            </a:r>
            <a:r>
              <a:rPr lang="en-US" sz="4400" dirty="0">
                <a:solidFill>
                  <a:srgbClr val="C00000"/>
                </a:solidFill>
              </a:rPr>
              <a:t>(1 Cor. 12:9</a:t>
            </a:r>
            <a:r>
              <a:rPr lang="en-US" sz="4400" dirty="0" smtClean="0">
                <a:solidFill>
                  <a:srgbClr val="C00000"/>
                </a:solidFill>
              </a:rPr>
              <a:t>)</a:t>
            </a:r>
          </a:p>
          <a:p>
            <a:pPr marL="0" indent="0" algn="ctr">
              <a:buNone/>
            </a:pPr>
            <a:r>
              <a:rPr lang="en-US" sz="5400" dirty="0" smtClean="0"/>
              <a:t>It is not something I work up. I ask and receive and believe His word &amp; vision. </a:t>
            </a:r>
            <a:endParaRPr lang="en-US" sz="54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8587732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smtClean="0"/>
              <a:t>Activating </a:t>
            </a:r>
            <a:r>
              <a:rPr lang="en-US" sz="5400" dirty="0"/>
              <a:t>f</a:t>
            </a:r>
            <a:r>
              <a:rPr lang="en-US" sz="5400" dirty="0" smtClean="0"/>
              <a:t>aith involves </a:t>
            </a:r>
            <a:br>
              <a:rPr lang="en-US" sz="5400" dirty="0" smtClean="0"/>
            </a:br>
            <a:r>
              <a:rPr lang="en-US" sz="5400" dirty="0" smtClean="0">
                <a:solidFill>
                  <a:srgbClr val="C00000"/>
                </a:solidFill>
              </a:rPr>
              <a:t>writing God’s truth </a:t>
            </a:r>
            <a:r>
              <a:rPr lang="en-US" sz="5400" dirty="0">
                <a:solidFill>
                  <a:srgbClr val="C00000"/>
                </a:solidFill>
              </a:rPr>
              <a:t>on </a:t>
            </a:r>
            <a:r>
              <a:rPr lang="en-US" sz="5400" dirty="0" smtClean="0">
                <a:solidFill>
                  <a:srgbClr val="C00000"/>
                </a:solidFill>
              </a:rPr>
              <a:t>the walls of our hearts. </a:t>
            </a:r>
          </a:p>
          <a:p>
            <a:pPr marL="0" indent="0" algn="ctr">
              <a:buNone/>
            </a:pPr>
            <a:r>
              <a:rPr lang="en-US" sz="5400" dirty="0" smtClean="0"/>
              <a:t>This </a:t>
            </a:r>
            <a:r>
              <a:rPr lang="en-US" sz="5400" dirty="0"/>
              <a:t>requires using the </a:t>
            </a:r>
            <a:r>
              <a:rPr lang="en-US" sz="5400" dirty="0">
                <a:solidFill>
                  <a:srgbClr val="C00000"/>
                </a:solidFill>
              </a:rPr>
              <a:t>language of our hearts </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14664811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4000" dirty="0">
                <a:solidFill>
                  <a:srgbClr val="C00000"/>
                </a:solidFill>
              </a:rPr>
              <a:t>David’s Psalms </a:t>
            </a:r>
            <a:r>
              <a:rPr lang="en-US" sz="4000" dirty="0" smtClean="0">
                <a:solidFill>
                  <a:srgbClr val="C00000"/>
                </a:solidFill>
              </a:rPr>
              <a:t>are </a:t>
            </a:r>
            <a:r>
              <a:rPr lang="en-US" sz="4000" u="sng" dirty="0" smtClean="0">
                <a:solidFill>
                  <a:srgbClr val="C00000"/>
                </a:solidFill>
              </a:rPr>
              <a:t>heart</a:t>
            </a:r>
            <a:r>
              <a:rPr lang="en-US" sz="4000" dirty="0" smtClean="0">
                <a:solidFill>
                  <a:srgbClr val="C00000"/>
                </a:solidFill>
              </a:rPr>
              <a:t> statements</a:t>
            </a:r>
          </a:p>
          <a:p>
            <a:pPr marL="0" indent="0">
              <a:buNone/>
            </a:pPr>
            <a:r>
              <a:rPr lang="en-US" sz="3400" dirty="0" smtClean="0"/>
              <a:t>Heart statements: </a:t>
            </a:r>
            <a:r>
              <a:rPr lang="en-US" sz="3400" u="sng" dirty="0" smtClean="0"/>
              <a:t>present </a:t>
            </a:r>
            <a:r>
              <a:rPr lang="en-US" sz="3400" u="sng" dirty="0"/>
              <a:t>tense</a:t>
            </a:r>
            <a:r>
              <a:rPr lang="en-US" sz="3400" dirty="0"/>
              <a:t> statements which are </a:t>
            </a:r>
            <a:r>
              <a:rPr lang="en-US" sz="3400" u="sng" dirty="0"/>
              <a:t>personal</a:t>
            </a:r>
            <a:r>
              <a:rPr lang="en-US" sz="3400" dirty="0"/>
              <a:t>, </a:t>
            </a:r>
            <a:r>
              <a:rPr lang="en-US" sz="3400" u="sng" dirty="0"/>
              <a:t>positive</a:t>
            </a:r>
            <a:r>
              <a:rPr lang="en-US" sz="3400" dirty="0"/>
              <a:t> </a:t>
            </a:r>
            <a:r>
              <a:rPr lang="en-US" sz="3400" dirty="0" smtClean="0"/>
              <a:t>affirmations: </a:t>
            </a:r>
            <a:endParaRPr lang="en-US" sz="3400" dirty="0"/>
          </a:p>
          <a:p>
            <a:pPr marL="0" lvl="0" indent="0" algn="ctr">
              <a:buNone/>
            </a:pPr>
            <a:r>
              <a:rPr lang="en-US" sz="3400" i="1" dirty="0"/>
              <a:t>You, O LORD, </a:t>
            </a:r>
            <a:r>
              <a:rPr lang="en-US" sz="3400" b="1" i="1" u="sng" dirty="0"/>
              <a:t>are</a:t>
            </a:r>
            <a:r>
              <a:rPr lang="en-US" sz="3400" i="1" dirty="0"/>
              <a:t> </a:t>
            </a:r>
            <a:r>
              <a:rPr lang="en-US" sz="3400" i="1" u="sng" dirty="0"/>
              <a:t>a shield</a:t>
            </a:r>
            <a:r>
              <a:rPr lang="en-US" sz="3400" i="1" dirty="0"/>
              <a:t> about </a:t>
            </a:r>
            <a:r>
              <a:rPr lang="en-US" sz="3400" i="1" u="sng" dirty="0"/>
              <a:t>me</a:t>
            </a:r>
            <a:r>
              <a:rPr lang="en-US" sz="3400" i="1" dirty="0"/>
              <a:t> </a:t>
            </a:r>
            <a:r>
              <a:rPr lang="en-US" sz="3400" dirty="0"/>
              <a:t>(Ps. 3:3)</a:t>
            </a:r>
          </a:p>
          <a:p>
            <a:pPr marL="0" lvl="0" indent="0" algn="ctr">
              <a:buNone/>
            </a:pPr>
            <a:r>
              <a:rPr lang="en-US" sz="3400" i="1" dirty="0"/>
              <a:t>The LORD </a:t>
            </a:r>
            <a:r>
              <a:rPr lang="en-US" sz="3400" b="1" i="1" u="sng" dirty="0"/>
              <a:t>sustains</a:t>
            </a:r>
            <a:r>
              <a:rPr lang="en-US" sz="3400" i="1" dirty="0"/>
              <a:t> </a:t>
            </a:r>
            <a:r>
              <a:rPr lang="en-US" sz="3400" i="1" u="sng" dirty="0"/>
              <a:t>me</a:t>
            </a:r>
            <a:r>
              <a:rPr lang="en-US" sz="3400" dirty="0"/>
              <a:t> (Ps. 3:5)</a:t>
            </a:r>
          </a:p>
          <a:p>
            <a:pPr marL="0" lvl="0" indent="0" algn="ctr">
              <a:buNone/>
            </a:pPr>
            <a:r>
              <a:rPr lang="en-US" sz="3400" dirty="0"/>
              <a:t>You </a:t>
            </a:r>
            <a:r>
              <a:rPr lang="en-US" sz="3400" b="1" u="sng" dirty="0"/>
              <a:t>have</a:t>
            </a:r>
            <a:r>
              <a:rPr lang="en-US" sz="3400" u="sng" dirty="0"/>
              <a:t> smitten</a:t>
            </a:r>
            <a:r>
              <a:rPr lang="en-US" sz="3400" dirty="0"/>
              <a:t> all </a:t>
            </a:r>
            <a:r>
              <a:rPr lang="en-US" sz="3400" u="sng" dirty="0"/>
              <a:t>my</a:t>
            </a:r>
            <a:r>
              <a:rPr lang="en-US" sz="3400" dirty="0"/>
              <a:t> enemies (Ps. 3:7)</a:t>
            </a:r>
          </a:p>
          <a:p>
            <a:pPr marL="0" indent="0">
              <a:buNone/>
            </a:pPr>
            <a:r>
              <a:rPr lang="en-US" sz="4000" dirty="0" smtClean="0">
                <a:solidFill>
                  <a:srgbClr val="C00000"/>
                </a:solidFill>
                <a:latin typeface="Garamond" panose="02020404030301010803" pitchFamily="18" charset="0"/>
              </a:rPr>
              <a:t>Not </a:t>
            </a:r>
            <a:r>
              <a:rPr lang="en-US" sz="4000" u="sng" dirty="0" smtClean="0">
                <a:solidFill>
                  <a:srgbClr val="C00000"/>
                </a:solidFill>
                <a:latin typeface="Garamond" panose="02020404030301010803" pitchFamily="18" charset="0"/>
              </a:rPr>
              <a:t>goals</a:t>
            </a:r>
            <a:r>
              <a:rPr lang="en-US" sz="4000" dirty="0" smtClean="0">
                <a:solidFill>
                  <a:srgbClr val="C00000"/>
                </a:solidFill>
                <a:latin typeface="Garamond" panose="02020404030301010803" pitchFamily="18" charset="0"/>
              </a:rPr>
              <a:t> or ought </a:t>
            </a:r>
            <a:r>
              <a:rPr lang="en-US" sz="4000" dirty="0" err="1" smtClean="0">
                <a:solidFill>
                  <a:srgbClr val="C00000"/>
                </a:solidFill>
                <a:latin typeface="Garamond" panose="02020404030301010803" pitchFamily="18" charset="0"/>
              </a:rPr>
              <a:t>to’s</a:t>
            </a:r>
            <a:r>
              <a:rPr lang="en-US" sz="4000" dirty="0" smtClean="0">
                <a:solidFill>
                  <a:srgbClr val="C00000"/>
                </a:solidFill>
                <a:latin typeface="Garamond" panose="02020404030301010803" pitchFamily="18" charset="0"/>
              </a:rPr>
              <a:t>…</a:t>
            </a:r>
            <a:endParaRPr lang="en-US" sz="4000"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22081694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9550"/>
            <a:ext cx="7924800" cy="4648200"/>
          </a:xfrm>
        </p:spPr>
        <p:txBody>
          <a:bodyPr>
            <a:normAutofit fontScale="25000" lnSpcReduction="20000"/>
          </a:bodyPr>
          <a:lstStyle/>
          <a:p>
            <a:r>
              <a:rPr lang="en-US" sz="16000" dirty="0" smtClean="0">
                <a:solidFill>
                  <a:srgbClr val="C00000"/>
                </a:solidFill>
              </a:rPr>
              <a:t>Faith is </a:t>
            </a:r>
            <a:r>
              <a:rPr lang="en-US" sz="17600" i="1" dirty="0" smtClean="0">
                <a:solidFill>
                  <a:srgbClr val="C00000"/>
                </a:solidFill>
              </a:rPr>
              <a:t>living truth, </a:t>
            </a:r>
            <a:r>
              <a:rPr lang="en-US" sz="17600" i="1" dirty="0">
                <a:solidFill>
                  <a:srgbClr val="C00000"/>
                </a:solidFill>
              </a:rPr>
              <a:t>a</a:t>
            </a:r>
            <a:r>
              <a:rPr lang="en-US" sz="17600" i="1" dirty="0" smtClean="0">
                <a:solidFill>
                  <a:srgbClr val="C00000"/>
                </a:solidFill>
              </a:rPr>
              <a:t>cted upon </a:t>
            </a:r>
            <a:endParaRPr lang="en-US" sz="17600" i="1" dirty="0">
              <a:solidFill>
                <a:srgbClr val="C00000"/>
              </a:solidFill>
            </a:endParaRPr>
          </a:p>
          <a:p>
            <a:pPr algn="l"/>
            <a:r>
              <a:rPr lang="en-US" sz="11200" u="sng" dirty="0" smtClean="0">
                <a:solidFill>
                  <a:srgbClr val="C00000"/>
                </a:solidFill>
              </a:rPr>
              <a:t>Revealed</a:t>
            </a:r>
            <a:r>
              <a:rPr lang="en-US" sz="11200" dirty="0" smtClean="0">
                <a:solidFill>
                  <a:srgbClr val="C00000"/>
                </a:solidFill>
              </a:rPr>
              <a:t> </a:t>
            </a:r>
            <a:r>
              <a:rPr lang="en-US" sz="11200" dirty="0" smtClean="0"/>
              <a:t>by the Spirit (Jn. 7:37-39; Lk. 24:32,45) </a:t>
            </a:r>
          </a:p>
          <a:p>
            <a:pPr algn="l"/>
            <a:r>
              <a:rPr lang="en-US" sz="11200" u="sng" dirty="0" smtClean="0">
                <a:solidFill>
                  <a:srgbClr val="C00000"/>
                </a:solidFill>
              </a:rPr>
              <a:t>Pondered</a:t>
            </a:r>
            <a:r>
              <a:rPr lang="en-US" sz="11200" dirty="0" smtClean="0">
                <a:solidFill>
                  <a:srgbClr val="C00000"/>
                </a:solidFill>
              </a:rPr>
              <a:t> </a:t>
            </a:r>
            <a:r>
              <a:rPr lang="en-US" sz="11200" dirty="0"/>
              <a:t>and meditated </a:t>
            </a:r>
            <a:r>
              <a:rPr lang="en-US" sz="11200" dirty="0" smtClean="0"/>
              <a:t>upon until it is reality within </a:t>
            </a:r>
            <a:r>
              <a:rPr lang="en-US" sz="11200" dirty="0"/>
              <a:t>(Ps. 19:14; 49:3; Prov. 4:20-23) </a:t>
            </a:r>
          </a:p>
          <a:p>
            <a:pPr lvl="0" algn="l"/>
            <a:r>
              <a:rPr lang="en-US" sz="11200" u="sng" dirty="0" smtClean="0">
                <a:solidFill>
                  <a:srgbClr val="C00000"/>
                </a:solidFill>
              </a:rPr>
              <a:t>Embraced</a:t>
            </a:r>
            <a:r>
              <a:rPr lang="en-US" sz="11200" dirty="0" smtClean="0">
                <a:solidFill>
                  <a:srgbClr val="C00000"/>
                </a:solidFill>
              </a:rPr>
              <a:t> </a:t>
            </a:r>
            <a:r>
              <a:rPr lang="en-US" sz="11200" dirty="0" smtClean="0"/>
              <a:t>as my </a:t>
            </a:r>
            <a:r>
              <a:rPr lang="en-US" sz="11200" u="sng" dirty="0" smtClean="0"/>
              <a:t>present </a:t>
            </a:r>
            <a:r>
              <a:rPr lang="en-US" sz="11200" u="sng" dirty="0"/>
              <a:t>tense reality</a:t>
            </a:r>
            <a:r>
              <a:rPr lang="en-US" sz="11200" dirty="0"/>
              <a:t> (Ps. 3:3)</a:t>
            </a:r>
          </a:p>
          <a:p>
            <a:pPr marL="1371600" lvl="1" indent="-914400" algn="l">
              <a:buFont typeface="Arial" panose="020B0604020202020204" pitchFamily="34" charset="0"/>
              <a:buChar char="•"/>
            </a:pPr>
            <a:r>
              <a:rPr lang="en-US" sz="11200" u="sng" dirty="0">
                <a:solidFill>
                  <a:srgbClr val="008EBF"/>
                </a:solidFill>
              </a:rPr>
              <a:t>Positively affirmed</a:t>
            </a:r>
            <a:r>
              <a:rPr lang="en-US" sz="11200" dirty="0">
                <a:solidFill>
                  <a:srgbClr val="008EBF"/>
                </a:solidFill>
              </a:rPr>
              <a:t> </a:t>
            </a:r>
            <a:r>
              <a:rPr lang="en-US" sz="11200" b="1" dirty="0">
                <a:solidFill>
                  <a:srgbClr val="008EBF"/>
                </a:solidFill>
              </a:rPr>
              <a:t>(</a:t>
            </a:r>
            <a:r>
              <a:rPr lang="en-US" sz="11200" dirty="0">
                <a:solidFill>
                  <a:srgbClr val="008EBF"/>
                </a:solidFill>
              </a:rPr>
              <a:t>Mark 11:22-24) </a:t>
            </a:r>
          </a:p>
          <a:p>
            <a:pPr marL="1371600" lvl="1" indent="-914400" algn="l">
              <a:buFont typeface="Arial" panose="020B0604020202020204" pitchFamily="34" charset="0"/>
              <a:buChar char="•"/>
            </a:pPr>
            <a:r>
              <a:rPr lang="en-US" sz="11200" u="sng" dirty="0">
                <a:solidFill>
                  <a:srgbClr val="008EBF"/>
                </a:solidFill>
              </a:rPr>
              <a:t>Visually seen</a:t>
            </a:r>
            <a:r>
              <a:rPr lang="en-US" sz="11200" dirty="0">
                <a:solidFill>
                  <a:srgbClr val="008EBF"/>
                </a:solidFill>
              </a:rPr>
              <a:t> (Matt. 13:34; Eph. 1:18; Gen. </a:t>
            </a:r>
            <a:r>
              <a:rPr lang="en-US" sz="11200" dirty="0" smtClean="0">
                <a:solidFill>
                  <a:srgbClr val="008EBF"/>
                </a:solidFill>
              </a:rPr>
              <a:t>15:6; Eph. 1:17,18)</a:t>
            </a:r>
            <a:endParaRPr lang="en-US" sz="11200" dirty="0">
              <a:solidFill>
                <a:srgbClr val="008EBF"/>
              </a:solidFill>
            </a:endParaRPr>
          </a:p>
          <a:p>
            <a:pPr marL="1371600" lvl="1" indent="-914400" algn="l">
              <a:buFont typeface="Arial" panose="020B0604020202020204" pitchFamily="34" charset="0"/>
              <a:buChar char="•"/>
            </a:pPr>
            <a:r>
              <a:rPr lang="en-US" sz="11200" u="sng" dirty="0">
                <a:solidFill>
                  <a:srgbClr val="008EBF"/>
                </a:solidFill>
              </a:rPr>
              <a:t>Emotionally felt</a:t>
            </a:r>
            <a:r>
              <a:rPr lang="en-US" sz="11200" dirty="0">
                <a:solidFill>
                  <a:srgbClr val="008EBF"/>
                </a:solidFill>
              </a:rPr>
              <a:t> </a:t>
            </a:r>
            <a:r>
              <a:rPr lang="en-US" sz="11200" dirty="0" smtClean="0">
                <a:solidFill>
                  <a:srgbClr val="008EBF"/>
                </a:solidFill>
              </a:rPr>
              <a:t>(Matt. 14:14; Rom. 14:17; 15:13; Gal. 5:22).   </a:t>
            </a:r>
            <a:endParaRPr lang="en-US" sz="11200" dirty="0">
              <a:solidFill>
                <a:srgbClr val="008EBF"/>
              </a:solidFill>
            </a:endParaRPr>
          </a:p>
          <a:p>
            <a:pPr algn="l"/>
            <a:r>
              <a:rPr lang="en-US" sz="11200" u="sng" dirty="0">
                <a:solidFill>
                  <a:srgbClr val="C00000"/>
                </a:solidFill>
              </a:rPr>
              <a:t>A</a:t>
            </a:r>
            <a:r>
              <a:rPr lang="en-US" sz="11200" u="sng" dirty="0" smtClean="0">
                <a:solidFill>
                  <a:srgbClr val="C00000"/>
                </a:solidFill>
              </a:rPr>
              <a:t>cted on</a:t>
            </a:r>
            <a:r>
              <a:rPr lang="en-US" sz="11200" dirty="0" smtClean="0">
                <a:solidFill>
                  <a:srgbClr val="C00000"/>
                </a:solidFill>
              </a:rPr>
              <a:t> </a:t>
            </a:r>
            <a:r>
              <a:rPr lang="en-US" sz="11200" dirty="0"/>
              <a:t>(Ja. 1:26; 2:17; Matt. 9:6,7). </a:t>
            </a:r>
          </a:p>
          <a:p>
            <a:pPr algn="l"/>
            <a:endParaRPr lang="en-US" sz="65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7817891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a:bodyPr>
          <a:lstStyle/>
          <a:p>
            <a:r>
              <a:rPr lang="en-US" sz="5400" dirty="0">
                <a:solidFill>
                  <a:srgbClr val="C00000"/>
                </a:solidFill>
              </a:rPr>
              <a:t>A steadfast imagination </a:t>
            </a:r>
            <a:r>
              <a:rPr lang="en-US" sz="5400" dirty="0"/>
              <a:t>produces an emotional response of perfect peace, which in turn frames up and creates my </a:t>
            </a:r>
            <a:r>
              <a:rPr lang="en-US" sz="5400" dirty="0" smtClean="0"/>
              <a:t>reality (Isa. 26:3).</a:t>
            </a:r>
            <a:endParaRPr lang="en-US" sz="5400" dirty="0"/>
          </a:p>
        </p:txBody>
      </p:sp>
    </p:spTree>
    <p:extLst>
      <p:ext uri="{BB962C8B-B14F-4D97-AF65-F5344CB8AC3E}">
        <p14:creationId xmlns:p14="http://schemas.microsoft.com/office/powerpoint/2010/main" val="40858029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77500" lnSpcReduction="20000"/>
          </a:bodyPr>
          <a:lstStyle/>
          <a:p>
            <a:pPr marL="0" indent="0" algn="ctr">
              <a:buNone/>
            </a:pPr>
            <a:r>
              <a:rPr lang="en-US" sz="5400" dirty="0" smtClean="0">
                <a:solidFill>
                  <a:srgbClr val="C00000"/>
                </a:solidFill>
              </a:rPr>
              <a:t>Example of writing truth on heart</a:t>
            </a:r>
          </a:p>
          <a:p>
            <a:pPr marL="0" indent="0" algn="ctr">
              <a:buNone/>
            </a:pPr>
            <a:r>
              <a:rPr lang="en-US" sz="5400" dirty="0" smtClean="0"/>
              <a:t>Inner </a:t>
            </a:r>
            <a:r>
              <a:rPr lang="en-US" sz="5400" dirty="0"/>
              <a:t>healing requires the use of the language of the heart.  In inner healing, we invite Jesus to show us where He is in the trauma and what He is saying and doing. </a:t>
            </a:r>
            <a:endParaRPr lang="en-US" sz="5400" dirty="0" smtClean="0"/>
          </a:p>
          <a:p>
            <a:pPr marL="0" indent="0" algn="ctr">
              <a:buNone/>
            </a:pPr>
            <a:r>
              <a:rPr lang="en-US" sz="5400" dirty="0" smtClean="0"/>
              <a:t>We tune to flow and receive.</a:t>
            </a:r>
          </a:p>
        </p:txBody>
      </p:sp>
    </p:spTree>
    <p:extLst>
      <p:ext uri="{BB962C8B-B14F-4D97-AF65-F5344CB8AC3E}">
        <p14:creationId xmlns:p14="http://schemas.microsoft.com/office/powerpoint/2010/main" val="27636271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543800" cy="4572000"/>
          </a:xfrm>
        </p:spPr>
        <p:txBody>
          <a:bodyPr>
            <a:noAutofit/>
          </a:bodyPr>
          <a:lstStyle/>
          <a:p>
            <a:pPr marL="0" indent="0" algn="ctr">
              <a:buNone/>
            </a:pPr>
            <a:r>
              <a:rPr lang="en-US" sz="5000" dirty="0"/>
              <a:t>Embracing this new picture, which contains Jesus alive and ministering God’s response, </a:t>
            </a:r>
            <a:r>
              <a:rPr lang="en-US" sz="5000" dirty="0" smtClean="0">
                <a:solidFill>
                  <a:srgbClr val="C00000"/>
                </a:solidFill>
              </a:rPr>
              <a:t>heals our hearts. </a:t>
            </a:r>
            <a:r>
              <a:rPr lang="en-US" sz="5000" dirty="0" smtClean="0"/>
              <a:t>We have used the </a:t>
            </a:r>
            <a:br>
              <a:rPr lang="en-US" sz="5000" dirty="0" smtClean="0"/>
            </a:br>
            <a:r>
              <a:rPr lang="en-US" sz="5000" dirty="0" smtClean="0"/>
              <a:t>language of the heart.</a:t>
            </a:r>
            <a:endParaRPr lang="en-US" sz="5000" dirty="0"/>
          </a:p>
        </p:txBody>
      </p:sp>
    </p:spTree>
    <p:extLst>
      <p:ext uri="{BB962C8B-B14F-4D97-AF65-F5344CB8AC3E}">
        <p14:creationId xmlns:p14="http://schemas.microsoft.com/office/powerpoint/2010/main" val="3345722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62500" lnSpcReduction="20000"/>
          </a:bodyPr>
          <a:lstStyle/>
          <a:p>
            <a:r>
              <a:rPr lang="en-US" sz="5400" dirty="0">
                <a:solidFill>
                  <a:srgbClr val="C00000"/>
                </a:solidFill>
              </a:rPr>
              <a:t>Gazing steadfastly upon God’s pictures inflames faith and emotions</a:t>
            </a:r>
          </a:p>
          <a:p>
            <a:r>
              <a:rPr lang="en-US" sz="5800" dirty="0"/>
              <a:t>When praying for healing for a person, I </a:t>
            </a:r>
            <a:r>
              <a:rPr lang="en-US" sz="5800" dirty="0" smtClean="0"/>
              <a:t>may look at </a:t>
            </a:r>
            <a:r>
              <a:rPr lang="en-US" sz="5800" dirty="0"/>
              <a:t>Jesus’ scourged </a:t>
            </a:r>
            <a:r>
              <a:rPr lang="en-US" sz="5800" dirty="0" smtClean="0"/>
              <a:t>body, a </a:t>
            </a:r>
            <a:r>
              <a:rPr lang="en-US" sz="5800" dirty="0"/>
              <a:t>powerful picture of </a:t>
            </a:r>
            <a:r>
              <a:rPr lang="en-US" sz="5800" dirty="0" smtClean="0"/>
              <a:t>the extraordinary </a:t>
            </a:r>
            <a:r>
              <a:rPr lang="en-US" sz="5800" dirty="0"/>
              <a:t>price Jesus paid to </a:t>
            </a:r>
            <a:r>
              <a:rPr lang="en-US" sz="5800" dirty="0" smtClean="0"/>
              <a:t>purchase </a:t>
            </a:r>
            <a:r>
              <a:rPr lang="en-US" sz="5800" dirty="0"/>
              <a:t>healing. </a:t>
            </a:r>
            <a:endParaRPr lang="en-US" sz="5800" dirty="0" smtClean="0"/>
          </a:p>
          <a:p>
            <a:r>
              <a:rPr lang="en-US" sz="5800" dirty="0" smtClean="0"/>
              <a:t>This results in </a:t>
            </a:r>
            <a:r>
              <a:rPr lang="en-US" sz="5800" dirty="0" smtClean="0">
                <a:solidFill>
                  <a:srgbClr val="C00000"/>
                </a:solidFill>
              </a:rPr>
              <a:t>inflamed faith </a:t>
            </a:r>
            <a:r>
              <a:rPr lang="en-US" sz="5800" dirty="0"/>
              <a:t>and </a:t>
            </a:r>
            <a:r>
              <a:rPr lang="en-US" sz="5800" dirty="0" smtClean="0"/>
              <a:t>I am </a:t>
            </a:r>
            <a:r>
              <a:rPr lang="en-US" sz="5800" dirty="0" smtClean="0">
                <a:solidFill>
                  <a:srgbClr val="C00000"/>
                </a:solidFill>
              </a:rPr>
              <a:t>emotionally </a:t>
            </a:r>
            <a:r>
              <a:rPr lang="en-US" sz="5800" dirty="0">
                <a:solidFill>
                  <a:srgbClr val="C00000"/>
                </a:solidFill>
              </a:rPr>
              <a:t>passionate </a:t>
            </a:r>
            <a:r>
              <a:rPr lang="en-US" sz="5800" dirty="0"/>
              <a:t>to release </a:t>
            </a:r>
            <a:r>
              <a:rPr lang="en-US" sz="5800" dirty="0" smtClean="0"/>
              <a:t>His precious compassionate gift</a:t>
            </a:r>
            <a:r>
              <a:rPr lang="en-US" sz="5800" dirty="0"/>
              <a:t>.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7127237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09550"/>
            <a:ext cx="8534400" cy="4724400"/>
          </a:xfrm>
        </p:spPr>
        <p:txBody>
          <a:bodyPr>
            <a:normAutofit fontScale="25000" lnSpcReduction="20000"/>
          </a:bodyPr>
          <a:lstStyle/>
          <a:p>
            <a:r>
              <a:rPr lang="en-US" sz="16000" dirty="0" smtClean="0">
                <a:solidFill>
                  <a:srgbClr val="C00000"/>
                </a:solidFill>
              </a:rPr>
              <a:t>Examples of </a:t>
            </a:r>
            <a:r>
              <a:rPr lang="en-US" sz="16000" u="sng" dirty="0" smtClean="0">
                <a:solidFill>
                  <a:srgbClr val="C00000"/>
                </a:solidFill>
              </a:rPr>
              <a:t>faith</a:t>
            </a:r>
            <a:r>
              <a:rPr lang="en-US" sz="16000" dirty="0" smtClean="0">
                <a:solidFill>
                  <a:srgbClr val="C00000"/>
                </a:solidFill>
              </a:rPr>
              <a:t> enlarging pictures</a:t>
            </a:r>
            <a:endParaRPr lang="en-US" sz="16000" dirty="0">
              <a:solidFill>
                <a:srgbClr val="C00000"/>
              </a:solidFill>
            </a:endParaRPr>
          </a:p>
          <a:p>
            <a:pPr algn="l"/>
            <a:r>
              <a:rPr lang="en-US" sz="12800" dirty="0" smtClean="0">
                <a:solidFill>
                  <a:srgbClr val="C00000"/>
                </a:solidFill>
              </a:rPr>
              <a:t>Living </a:t>
            </a:r>
            <a:r>
              <a:rPr lang="en-US" sz="12800" dirty="0">
                <a:solidFill>
                  <a:srgbClr val="C00000"/>
                </a:solidFill>
              </a:rPr>
              <a:t>in the state of vibrant </a:t>
            </a:r>
            <a:r>
              <a:rPr lang="en-US" sz="12800" dirty="0" smtClean="0">
                <a:solidFill>
                  <a:srgbClr val="C00000"/>
                </a:solidFill>
              </a:rPr>
              <a:t>health </a:t>
            </a:r>
            <a:r>
              <a:rPr lang="en-US" sz="12800" dirty="0">
                <a:solidFill>
                  <a:srgbClr val="C00000"/>
                </a:solidFill>
              </a:rPr>
              <a:t>means I get to:</a:t>
            </a:r>
          </a:p>
          <a:p>
            <a:pPr marL="1143000" lvl="0" indent="-1143000" algn="l">
              <a:buFont typeface="Arial" panose="020B0604020202020204" pitchFamily="34" charset="0"/>
              <a:buChar char="•"/>
            </a:pPr>
            <a:r>
              <a:rPr lang="en-US" sz="14400" dirty="0"/>
              <a:t>Fulfill my God-given destiny </a:t>
            </a:r>
            <a:endParaRPr lang="en-US" sz="14400" dirty="0" smtClean="0"/>
          </a:p>
          <a:p>
            <a:pPr marL="1143000" lvl="0" indent="-1143000" algn="l">
              <a:buFont typeface="Arial" panose="020B0604020202020204" pitchFamily="34" charset="0"/>
              <a:buChar char="•"/>
            </a:pPr>
            <a:r>
              <a:rPr lang="en-US" sz="14400" dirty="0" smtClean="0"/>
              <a:t>Celebrate </a:t>
            </a:r>
            <a:r>
              <a:rPr lang="en-US" sz="14400" dirty="0"/>
              <a:t>my </a:t>
            </a:r>
            <a:r>
              <a:rPr lang="en-US" sz="14400" dirty="0" smtClean="0"/>
              <a:t>grandchildren</a:t>
            </a:r>
            <a:endParaRPr lang="en-US" sz="14400" dirty="0"/>
          </a:p>
          <a:p>
            <a:pPr marL="1143000" lvl="0" indent="-1143000" algn="l">
              <a:buFont typeface="Arial" panose="020B0604020202020204" pitchFamily="34" charset="0"/>
              <a:buChar char="•"/>
            </a:pPr>
            <a:r>
              <a:rPr lang="en-US" sz="14400" dirty="0" smtClean="0"/>
              <a:t>Live </a:t>
            </a:r>
            <a:r>
              <a:rPr lang="en-US" sz="14400" dirty="0"/>
              <a:t>on a cruise ship rather than in a nursing </a:t>
            </a:r>
            <a:r>
              <a:rPr lang="en-US" sz="14400" dirty="0" smtClean="0"/>
              <a:t>home </a:t>
            </a:r>
            <a:endParaRPr lang="en-US" sz="14400" dirty="0"/>
          </a:p>
          <a:p>
            <a:pPr marL="1143000" lvl="0" indent="-1143000" algn="l">
              <a:buFont typeface="Arial" panose="020B0604020202020204" pitchFamily="34" charset="0"/>
              <a:buChar char="•"/>
            </a:pPr>
            <a:r>
              <a:rPr lang="en-US" sz="14400" dirty="0"/>
              <a:t>Skip doctors’ offices, hospitals, </a:t>
            </a:r>
            <a:r>
              <a:rPr lang="en-US" sz="14400" dirty="0" smtClean="0"/>
              <a:t>meds, operations </a:t>
            </a:r>
            <a:r>
              <a:rPr lang="en-US" sz="14400" dirty="0"/>
              <a:t>and degenerative </a:t>
            </a:r>
            <a:r>
              <a:rPr lang="en-US" sz="14400" dirty="0" smtClean="0"/>
              <a:t>diseases </a:t>
            </a:r>
            <a:endParaRPr lang="en-US" sz="14400" dirty="0"/>
          </a:p>
        </p:txBody>
      </p:sp>
    </p:spTree>
    <p:extLst>
      <p:ext uri="{BB962C8B-B14F-4D97-AF65-F5344CB8AC3E}">
        <p14:creationId xmlns:p14="http://schemas.microsoft.com/office/powerpoint/2010/main" val="282212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742950"/>
            <a:ext cx="7124700" cy="3657600"/>
          </a:xfrm>
        </p:spPr>
        <p:txBody>
          <a:bodyPr>
            <a:noAutofit/>
          </a:bodyPr>
          <a:lstStyle/>
          <a:p>
            <a:r>
              <a:rPr lang="en-US" sz="5400" dirty="0" smtClean="0"/>
              <a:t>Once I let emotions out of the bag, I discovered </a:t>
            </a:r>
          </a:p>
          <a:p>
            <a:r>
              <a:rPr lang="en-US" sz="5400" dirty="0" smtClean="0">
                <a:solidFill>
                  <a:srgbClr val="C00000"/>
                </a:solidFill>
              </a:rPr>
              <a:t>they were all over the place!</a:t>
            </a:r>
            <a:endParaRPr lang="en-US" sz="5400" dirty="0">
              <a:solidFill>
                <a:srgbClr val="C00000"/>
              </a:solidFill>
            </a:endParaRPr>
          </a:p>
        </p:txBody>
      </p:sp>
    </p:spTree>
    <p:extLst>
      <p:ext uri="{BB962C8B-B14F-4D97-AF65-F5344CB8AC3E}">
        <p14:creationId xmlns:p14="http://schemas.microsoft.com/office/powerpoint/2010/main" val="12176009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smtClean="0"/>
              <a:t>God’s Laws remain </a:t>
            </a:r>
            <a:r>
              <a:rPr lang="en-US" sz="5400" dirty="0"/>
              <a:t>as a safety net providing </a:t>
            </a:r>
            <a:r>
              <a:rPr lang="en-US" sz="5400" u="sng" dirty="0"/>
              <a:t>another set</a:t>
            </a:r>
            <a:r>
              <a:rPr lang="en-US" sz="5400" dirty="0"/>
              <a:t> of </a:t>
            </a:r>
            <a:r>
              <a:rPr lang="en-US" sz="5400" dirty="0" smtClean="0"/>
              <a:t>pictures of the </a:t>
            </a:r>
            <a:r>
              <a:rPr lang="en-US" sz="5400" u="sng" dirty="0" smtClean="0"/>
              <a:t>consequences</a:t>
            </a:r>
            <a:r>
              <a:rPr lang="en-US" sz="5400" dirty="0" smtClean="0"/>
              <a:t> of breaking God’s Laws.</a:t>
            </a:r>
            <a:endParaRPr lang="en-US" sz="54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14664811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5400" dirty="0">
                <a:solidFill>
                  <a:srgbClr val="C00000"/>
                </a:solidFill>
              </a:rPr>
              <a:t>My primary focus </a:t>
            </a:r>
            <a:r>
              <a:rPr lang="en-US" sz="5400" dirty="0" smtClean="0">
                <a:solidFill>
                  <a:srgbClr val="C00000"/>
                </a:solidFill>
              </a:rPr>
              <a:t>remains </a:t>
            </a:r>
            <a:r>
              <a:rPr lang="en-US" sz="5400" dirty="0"/>
              <a:t>on </a:t>
            </a:r>
            <a:r>
              <a:rPr lang="en-US" sz="5400" dirty="0" smtClean="0"/>
              <a:t>the positive results of living in faith, rather than on the consequences of living in sin.</a:t>
            </a:r>
            <a:endParaRPr lang="en-US" sz="5400" dirty="0">
              <a:latin typeface="Garamond" panose="02020404030301010803" pitchFamily="18" charset="0"/>
            </a:endParaRPr>
          </a:p>
        </p:txBody>
      </p:sp>
    </p:spTree>
    <p:extLst>
      <p:ext uri="{BB962C8B-B14F-4D97-AF65-F5344CB8AC3E}">
        <p14:creationId xmlns:p14="http://schemas.microsoft.com/office/powerpoint/2010/main" val="22081694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a:bodyPr>
          <a:lstStyle/>
          <a:p>
            <a:r>
              <a:rPr lang="en-US" sz="6200" dirty="0"/>
              <a:t>Abraham, the Father of Faith, </a:t>
            </a:r>
            <a:r>
              <a:rPr lang="en-US" sz="6200" u="sng" dirty="0"/>
              <a:t>models</a:t>
            </a:r>
            <a:r>
              <a:rPr lang="en-US" sz="6200" dirty="0"/>
              <a:t> the </a:t>
            </a:r>
            <a:r>
              <a:rPr lang="en-US" sz="6200" dirty="0" smtClean="0"/>
              <a:t/>
            </a:r>
            <a:br>
              <a:rPr lang="en-US" sz="6200" dirty="0" smtClean="0"/>
            </a:br>
            <a:r>
              <a:rPr lang="en-US" sz="6200" dirty="0" smtClean="0"/>
              <a:t>ingredients </a:t>
            </a:r>
            <a:r>
              <a:rPr lang="en-US" sz="6200" dirty="0"/>
              <a:t>of heart </a:t>
            </a:r>
            <a:r>
              <a:rPr lang="en-US" sz="6200" dirty="0" smtClean="0"/>
              <a:t>faith</a:t>
            </a:r>
            <a:endParaRPr lang="en-US" sz="6200" dirty="0"/>
          </a:p>
        </p:txBody>
      </p:sp>
    </p:spTree>
    <p:extLst>
      <p:ext uri="{BB962C8B-B14F-4D97-AF65-F5344CB8AC3E}">
        <p14:creationId xmlns:p14="http://schemas.microsoft.com/office/powerpoint/2010/main" val="7817891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92500"/>
          </a:bodyPr>
          <a:lstStyle/>
          <a:p>
            <a:pPr algn="l"/>
            <a:r>
              <a:rPr lang="en-US" sz="5400" dirty="0" smtClean="0">
                <a:solidFill>
                  <a:srgbClr val="C00000"/>
                </a:solidFill>
              </a:rPr>
              <a:t>1. I </a:t>
            </a:r>
            <a:r>
              <a:rPr lang="en-US" sz="5400" u="sng" dirty="0">
                <a:solidFill>
                  <a:srgbClr val="C00000"/>
                </a:solidFill>
              </a:rPr>
              <a:t>h</a:t>
            </a:r>
            <a:r>
              <a:rPr lang="en-US" sz="5400" u="sng" dirty="0" smtClean="0">
                <a:solidFill>
                  <a:srgbClr val="C00000"/>
                </a:solidFill>
              </a:rPr>
              <a:t>ear</a:t>
            </a:r>
            <a:r>
              <a:rPr lang="en-US" sz="5400" dirty="0" smtClean="0">
                <a:solidFill>
                  <a:srgbClr val="C00000"/>
                </a:solidFill>
              </a:rPr>
              <a:t> </a:t>
            </a:r>
            <a:r>
              <a:rPr lang="en-US" sz="5400" dirty="0">
                <a:solidFill>
                  <a:srgbClr val="C00000"/>
                </a:solidFill>
              </a:rPr>
              <a:t>God’s voice. </a:t>
            </a:r>
            <a:r>
              <a:rPr lang="en-US" sz="5400" dirty="0"/>
              <a:t>God speaks a promise and faith is ignited in my heart. Abrams’ faith walk began when God spoke to him </a:t>
            </a:r>
            <a:r>
              <a:rPr lang="en-US" sz="4100" dirty="0"/>
              <a:t>(Gen. 12:1-3). </a:t>
            </a:r>
          </a:p>
        </p:txBody>
      </p:sp>
    </p:spTree>
    <p:extLst>
      <p:ext uri="{BB962C8B-B14F-4D97-AF65-F5344CB8AC3E}">
        <p14:creationId xmlns:p14="http://schemas.microsoft.com/office/powerpoint/2010/main" val="31549240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lnSpcReduction="10000"/>
          </a:bodyPr>
          <a:lstStyle/>
          <a:p>
            <a:pPr lvl="0" algn="l"/>
            <a:r>
              <a:rPr lang="en-US" sz="5400" dirty="0" smtClean="0">
                <a:solidFill>
                  <a:srgbClr val="C00000"/>
                </a:solidFill>
              </a:rPr>
              <a:t>2. I </a:t>
            </a:r>
            <a:r>
              <a:rPr lang="en-US" sz="5400" u="sng" dirty="0">
                <a:solidFill>
                  <a:srgbClr val="C00000"/>
                </a:solidFill>
              </a:rPr>
              <a:t>s</a:t>
            </a:r>
            <a:r>
              <a:rPr lang="en-US" sz="5400" u="sng" dirty="0" smtClean="0">
                <a:solidFill>
                  <a:srgbClr val="C00000"/>
                </a:solidFill>
              </a:rPr>
              <a:t>ee</a:t>
            </a:r>
            <a:r>
              <a:rPr lang="en-US" sz="5400" dirty="0" smtClean="0">
                <a:solidFill>
                  <a:srgbClr val="C00000"/>
                </a:solidFill>
              </a:rPr>
              <a:t> </a:t>
            </a:r>
            <a:r>
              <a:rPr lang="en-US" sz="5400" dirty="0">
                <a:solidFill>
                  <a:srgbClr val="C00000"/>
                </a:solidFill>
              </a:rPr>
              <a:t>God’s vision of the promise fulfilled. </a:t>
            </a:r>
            <a:r>
              <a:rPr lang="en-US" sz="5400" dirty="0"/>
              <a:t>God shows Abram millions of stars which is a picture of </a:t>
            </a:r>
            <a:r>
              <a:rPr lang="en-US" sz="5400" dirty="0" smtClean="0"/>
              <a:t>Abram’s </a:t>
            </a:r>
            <a:r>
              <a:rPr lang="en-US" sz="5400" dirty="0"/>
              <a:t>millions of descendants (Gen. 15:5).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40858029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fontScale="92500" lnSpcReduction="10000"/>
          </a:bodyPr>
          <a:lstStyle/>
          <a:p>
            <a:pPr algn="l"/>
            <a:r>
              <a:rPr lang="en-US" sz="5400" dirty="0" smtClean="0">
                <a:solidFill>
                  <a:srgbClr val="C00000"/>
                </a:solidFill>
              </a:rPr>
              <a:t>3. I </a:t>
            </a:r>
            <a:r>
              <a:rPr lang="en-US" sz="5400" u="sng" dirty="0">
                <a:solidFill>
                  <a:srgbClr val="C00000"/>
                </a:solidFill>
              </a:rPr>
              <a:t>p</a:t>
            </a:r>
            <a:r>
              <a:rPr lang="en-US" sz="5400" u="sng" dirty="0" smtClean="0">
                <a:solidFill>
                  <a:srgbClr val="C00000"/>
                </a:solidFill>
              </a:rPr>
              <a:t>onder</a:t>
            </a:r>
            <a:r>
              <a:rPr lang="en-US" sz="5400" dirty="0" smtClean="0">
                <a:solidFill>
                  <a:srgbClr val="C00000"/>
                </a:solidFill>
              </a:rPr>
              <a:t> </a:t>
            </a:r>
            <a:r>
              <a:rPr lang="en-US" sz="5400" dirty="0">
                <a:solidFill>
                  <a:srgbClr val="C00000"/>
                </a:solidFill>
              </a:rPr>
              <a:t>God’s </a:t>
            </a:r>
            <a:r>
              <a:rPr lang="en-US" sz="5400" i="1" dirty="0">
                <a:solidFill>
                  <a:srgbClr val="C00000"/>
                </a:solidFill>
              </a:rPr>
              <a:t>rhema</a:t>
            </a:r>
            <a:r>
              <a:rPr lang="en-US" sz="5400" dirty="0">
                <a:solidFill>
                  <a:srgbClr val="C00000"/>
                </a:solidFill>
              </a:rPr>
              <a:t> and vision in my heart </a:t>
            </a:r>
            <a:r>
              <a:rPr lang="en-US" sz="5400" dirty="0"/>
              <a:t>(Rom. 4:20-21). I do not spend part of my day reverting back to gloom, fear, lack or pessimism. I am not </a:t>
            </a:r>
            <a:r>
              <a:rPr lang="en-US" sz="5400" dirty="0" smtClean="0"/>
              <a:t>double-minded </a:t>
            </a:r>
            <a:r>
              <a:rPr lang="en-US" sz="5400" dirty="0"/>
              <a:t>(Ja. 1:6-8). </a:t>
            </a:r>
            <a:endParaRPr lang="en-US" sz="5400" dirty="0">
              <a:latin typeface="Garamond" panose="02020404030301010803" pitchFamily="18" charset="0"/>
            </a:endParaRPr>
          </a:p>
        </p:txBody>
      </p:sp>
    </p:spTree>
    <p:extLst>
      <p:ext uri="{BB962C8B-B14F-4D97-AF65-F5344CB8AC3E}">
        <p14:creationId xmlns:p14="http://schemas.microsoft.com/office/powerpoint/2010/main" val="30031485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77500" lnSpcReduction="20000"/>
          </a:bodyPr>
          <a:lstStyle/>
          <a:p>
            <a:pPr marL="0" indent="0">
              <a:buNone/>
            </a:pPr>
            <a:r>
              <a:rPr lang="en-US" sz="5400" dirty="0" smtClean="0">
                <a:solidFill>
                  <a:srgbClr val="C00000"/>
                </a:solidFill>
              </a:rPr>
              <a:t>4. I </a:t>
            </a:r>
            <a:r>
              <a:rPr lang="en-US" sz="5400" u="sng" dirty="0">
                <a:solidFill>
                  <a:srgbClr val="C00000"/>
                </a:solidFill>
              </a:rPr>
              <a:t>s</a:t>
            </a:r>
            <a:r>
              <a:rPr lang="en-US" sz="5400" u="sng" dirty="0" smtClean="0">
                <a:solidFill>
                  <a:srgbClr val="C00000"/>
                </a:solidFill>
              </a:rPr>
              <a:t>peak</a:t>
            </a:r>
            <a:r>
              <a:rPr lang="en-US" sz="5400" dirty="0" smtClean="0">
                <a:solidFill>
                  <a:srgbClr val="C00000"/>
                </a:solidFill>
              </a:rPr>
              <a:t> </a:t>
            </a:r>
            <a:r>
              <a:rPr lang="en-US" sz="5400" dirty="0">
                <a:solidFill>
                  <a:srgbClr val="C00000"/>
                </a:solidFill>
              </a:rPr>
              <a:t>God’s promise as my personal, positive, present tense </a:t>
            </a:r>
            <a:r>
              <a:rPr lang="en-US" sz="5400" dirty="0"/>
              <a:t>reality. </a:t>
            </a:r>
            <a:r>
              <a:rPr lang="en-US" sz="5400" dirty="0" smtClean="0"/>
              <a:t>In </a:t>
            </a:r>
            <a:r>
              <a:rPr lang="en-US" sz="5400" dirty="0"/>
              <a:t>Gen. 17:5 Abram’s name is changed from Abram to Abraham, meaning “father of a multitude.” His </a:t>
            </a:r>
            <a:r>
              <a:rPr lang="en-US" sz="5400" dirty="0" smtClean="0"/>
              <a:t>confession </a:t>
            </a:r>
            <a:r>
              <a:rPr lang="en-US" sz="5400" dirty="0"/>
              <a:t>becomes, “</a:t>
            </a:r>
            <a:r>
              <a:rPr lang="en-US" sz="5400" u="sng" dirty="0"/>
              <a:t>I am </a:t>
            </a:r>
            <a:r>
              <a:rPr lang="en-US" sz="5400" u="sng" dirty="0" smtClean="0"/>
              <a:t>Abraham,</a:t>
            </a:r>
            <a:r>
              <a:rPr lang="en-US" sz="5400" dirty="0" smtClean="0"/>
              <a:t>” or to be crystal clear:</a:t>
            </a:r>
          </a:p>
          <a:p>
            <a:pPr marL="0" indent="0" algn="ctr">
              <a:buNone/>
            </a:pPr>
            <a:r>
              <a:rPr lang="en-US" sz="6200" i="1" dirty="0" smtClean="0">
                <a:solidFill>
                  <a:srgbClr val="C00000"/>
                </a:solidFill>
              </a:rPr>
              <a:t>“</a:t>
            </a:r>
            <a:r>
              <a:rPr lang="en-US" sz="6200" i="1" dirty="0">
                <a:solidFill>
                  <a:srgbClr val="C00000"/>
                </a:solidFill>
              </a:rPr>
              <a:t>I </a:t>
            </a:r>
            <a:r>
              <a:rPr lang="en-US" sz="6200" i="1" u="sng" dirty="0">
                <a:solidFill>
                  <a:srgbClr val="C00000"/>
                </a:solidFill>
              </a:rPr>
              <a:t>am</a:t>
            </a:r>
            <a:r>
              <a:rPr lang="en-US" sz="6200" i="1" dirty="0">
                <a:solidFill>
                  <a:srgbClr val="C00000"/>
                </a:solidFill>
              </a:rPr>
              <a:t> the father of a multitude.”</a:t>
            </a:r>
          </a:p>
        </p:txBody>
      </p:sp>
    </p:spTree>
    <p:extLst>
      <p:ext uri="{BB962C8B-B14F-4D97-AF65-F5344CB8AC3E}">
        <p14:creationId xmlns:p14="http://schemas.microsoft.com/office/powerpoint/2010/main" val="27636271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a:solidFill>
                  <a:srgbClr val="C00000"/>
                </a:solidFill>
              </a:rPr>
              <a:t>Derek Prince defines a </a:t>
            </a:r>
            <a:r>
              <a:rPr lang="en-US" sz="5400" dirty="0" smtClean="0">
                <a:solidFill>
                  <a:srgbClr val="C00000"/>
                </a:solidFill>
              </a:rPr>
              <a:t>right confession as… </a:t>
            </a:r>
            <a:r>
              <a:rPr lang="en-US" sz="5400" dirty="0" smtClean="0"/>
              <a:t>“Saying </a:t>
            </a:r>
            <a:r>
              <a:rPr lang="en-US" sz="5400" dirty="0"/>
              <a:t>only what God says about our situation and keep on saying it.” </a:t>
            </a:r>
            <a:endParaRPr lang="en-US" sz="5400" dirty="0">
              <a:latin typeface="Garamond" panose="02020404030301010803" pitchFamily="18" charset="0"/>
            </a:endParaRPr>
          </a:p>
        </p:txBody>
      </p:sp>
    </p:spTree>
    <p:extLst>
      <p:ext uri="{BB962C8B-B14F-4D97-AF65-F5344CB8AC3E}">
        <p14:creationId xmlns:p14="http://schemas.microsoft.com/office/powerpoint/2010/main" val="3345722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a:bodyPr>
          <a:lstStyle/>
          <a:p>
            <a:r>
              <a:rPr lang="en-US" sz="5400" i="1" dirty="0" smtClean="0"/>
              <a:t>We </a:t>
            </a:r>
            <a:r>
              <a:rPr lang="en-US" sz="5400" i="1" dirty="0"/>
              <a:t>don’t want to allow a thought in our minds about ourselves that God doesn’t have in His mind about us. </a:t>
            </a:r>
            <a:endParaRPr lang="en-US" sz="5400" i="1" dirty="0" smtClean="0"/>
          </a:p>
          <a:p>
            <a:pPr algn="l"/>
            <a:r>
              <a:rPr lang="en-US" sz="4300" i="1" dirty="0" smtClean="0"/>
              <a:t>God </a:t>
            </a:r>
            <a:r>
              <a:rPr lang="en-US" sz="4300" i="1" dirty="0"/>
              <a:t>is </a:t>
            </a:r>
            <a:r>
              <a:rPr lang="en-US" sz="4300" i="1" dirty="0" smtClean="0"/>
              <a:t>Good </a:t>
            </a:r>
            <a:r>
              <a:rPr lang="en-US" sz="4300" dirty="0" smtClean="0"/>
              <a:t>by </a:t>
            </a:r>
            <a:r>
              <a:rPr lang="en-US" sz="4300" dirty="0"/>
              <a:t>Bill </a:t>
            </a:r>
            <a:r>
              <a:rPr lang="en-US" sz="4300" dirty="0" smtClean="0"/>
              <a:t>Johnson – Ch. 2</a:t>
            </a:r>
            <a:endParaRPr lang="en-US" sz="43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896567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lvl="0" indent="0" algn="ctr">
              <a:buNone/>
            </a:pPr>
            <a:r>
              <a:rPr lang="en-US" sz="5400" dirty="0" smtClean="0">
                <a:solidFill>
                  <a:srgbClr val="C00000"/>
                </a:solidFill>
              </a:rPr>
              <a:t>5. </a:t>
            </a:r>
            <a:r>
              <a:rPr lang="en-US" sz="5400" dirty="0">
                <a:solidFill>
                  <a:srgbClr val="C00000"/>
                </a:solidFill>
              </a:rPr>
              <a:t>I </a:t>
            </a:r>
            <a:r>
              <a:rPr lang="en-US" sz="5400" u="sng" dirty="0">
                <a:solidFill>
                  <a:srgbClr val="C00000"/>
                </a:solidFill>
              </a:rPr>
              <a:t>act</a:t>
            </a:r>
            <a:r>
              <a:rPr lang="en-US" sz="5400" dirty="0">
                <a:solidFill>
                  <a:srgbClr val="C00000"/>
                </a:solidFill>
              </a:rPr>
              <a:t>.  </a:t>
            </a:r>
            <a:r>
              <a:rPr lang="en-US" sz="5400" dirty="0"/>
              <a:t>Emotions move me to </a:t>
            </a:r>
            <a:r>
              <a:rPr lang="en-US" sz="5400" dirty="0" smtClean="0"/>
              <a:t>action. </a:t>
            </a:r>
            <a:r>
              <a:rPr lang="en-US" sz="5400" dirty="0"/>
              <a:t>In Gen. 17:10,23, God speaks and Abraham acts by obeying that very same </a:t>
            </a:r>
            <a:r>
              <a:rPr lang="en-US" sz="5400" dirty="0" smtClean="0"/>
              <a:t>hour.</a:t>
            </a:r>
            <a:endParaRPr lang="en-US" sz="5400" dirty="0">
              <a:latin typeface="Garamond" panose="02020404030301010803" pitchFamily="18" charset="0"/>
            </a:endParaRPr>
          </a:p>
        </p:txBody>
      </p:sp>
    </p:spTree>
    <p:extLst>
      <p:ext uri="{BB962C8B-B14F-4D97-AF65-F5344CB8AC3E}">
        <p14:creationId xmlns:p14="http://schemas.microsoft.com/office/powerpoint/2010/main" val="424339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3350"/>
            <a:ext cx="8229600" cy="4800600"/>
          </a:xfrm>
        </p:spPr>
        <p:txBody>
          <a:bodyPr>
            <a:normAutofit fontScale="92500" lnSpcReduction="20000"/>
          </a:bodyPr>
          <a:lstStyle/>
          <a:p>
            <a:r>
              <a:rPr lang="en-US" sz="5400" dirty="0" smtClean="0">
                <a:solidFill>
                  <a:srgbClr val="C00000"/>
                </a:solidFill>
              </a:rPr>
              <a:t>Key Insight - Emotions </a:t>
            </a:r>
            <a:r>
              <a:rPr lang="en-US" sz="5400" dirty="0">
                <a:solidFill>
                  <a:srgbClr val="C00000"/>
                </a:solidFill>
              </a:rPr>
              <a:t>are </a:t>
            </a:r>
            <a:r>
              <a:rPr lang="en-US" sz="5400" u="sng" dirty="0">
                <a:solidFill>
                  <a:srgbClr val="C00000"/>
                </a:solidFill>
              </a:rPr>
              <a:t>guided by</a:t>
            </a:r>
            <a:r>
              <a:rPr lang="en-US" sz="5400" dirty="0">
                <a:solidFill>
                  <a:srgbClr val="C00000"/>
                </a:solidFill>
              </a:rPr>
              <a:t> the </a:t>
            </a:r>
            <a:r>
              <a:rPr lang="en-US" sz="5400" u="sng" dirty="0">
                <a:solidFill>
                  <a:srgbClr val="C00000"/>
                </a:solidFill>
              </a:rPr>
              <a:t>pictures</a:t>
            </a:r>
            <a:r>
              <a:rPr lang="en-US" sz="5400" dirty="0">
                <a:solidFill>
                  <a:srgbClr val="C00000"/>
                </a:solidFill>
              </a:rPr>
              <a:t> I choose to look at</a:t>
            </a:r>
            <a:r>
              <a:rPr lang="en-US" sz="5400" dirty="0"/>
              <a:t/>
            </a:r>
            <a:br>
              <a:rPr lang="en-US" sz="5400" dirty="0"/>
            </a:br>
            <a:r>
              <a:rPr lang="en-US" sz="4700" dirty="0" smtClean="0"/>
              <a:t>Negative pictures = negative emotions </a:t>
            </a:r>
            <a:r>
              <a:rPr lang="en-US" sz="5400" dirty="0" smtClean="0"/>
              <a:t>(Ps. 73:1-3) </a:t>
            </a:r>
          </a:p>
          <a:p>
            <a:r>
              <a:rPr lang="en-US" sz="5400" dirty="0" smtClean="0"/>
              <a:t>Godly </a:t>
            </a:r>
            <a:r>
              <a:rPr lang="en-US" sz="5400" dirty="0"/>
              <a:t>pictures = positive emotions (Ps. 73:16-28)</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0267799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a:bodyPr>
          <a:lstStyle/>
          <a:p>
            <a:pPr lvl="0" algn="l"/>
            <a:r>
              <a:rPr lang="en-US" sz="5400" dirty="0" smtClean="0">
                <a:solidFill>
                  <a:srgbClr val="C00000"/>
                </a:solidFill>
              </a:rPr>
              <a:t>6. </a:t>
            </a:r>
            <a:r>
              <a:rPr lang="en-US" sz="5400" dirty="0">
                <a:solidFill>
                  <a:srgbClr val="C00000"/>
                </a:solidFill>
              </a:rPr>
              <a:t>I </a:t>
            </a:r>
            <a:r>
              <a:rPr lang="en-US" sz="5400" u="sng" dirty="0">
                <a:solidFill>
                  <a:srgbClr val="C00000"/>
                </a:solidFill>
              </a:rPr>
              <a:t>avoid injecting my ideas </a:t>
            </a:r>
            <a:endParaRPr lang="en-US" sz="5400" dirty="0">
              <a:solidFill>
                <a:srgbClr val="C00000"/>
              </a:solidFill>
            </a:endParaRPr>
          </a:p>
          <a:p>
            <a:r>
              <a:rPr lang="en-US" sz="5400" dirty="0" smtClean="0">
                <a:latin typeface="Garamond" panose="02020404030301010803" pitchFamily="18" charset="0"/>
              </a:rPr>
              <a:t>No Ishmaels – man’s ideas</a:t>
            </a:r>
          </a:p>
          <a:p>
            <a:r>
              <a:rPr lang="en-US" sz="5400" i="1" dirty="0" smtClean="0"/>
              <a:t>“My thoughts are not your thoughts” </a:t>
            </a:r>
            <a:r>
              <a:rPr lang="en-US" sz="5400" dirty="0" smtClean="0"/>
              <a:t>(Isa. 55:8)</a:t>
            </a:r>
            <a:endParaRPr lang="en-US" sz="5400" dirty="0"/>
          </a:p>
        </p:txBody>
      </p:sp>
    </p:spTree>
    <p:extLst>
      <p:ext uri="{BB962C8B-B14F-4D97-AF65-F5344CB8AC3E}">
        <p14:creationId xmlns:p14="http://schemas.microsoft.com/office/powerpoint/2010/main" val="20304838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sh\Dropbox\Josh\Quick Share\powerpoint\slide 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3"/>
            <a:ext cx="9144000" cy="61023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742950" y="514350"/>
            <a:ext cx="7658100" cy="4070478"/>
          </a:xfrm>
          <a:solidFill>
            <a:schemeClr val="bg1">
              <a:alpha val="82000"/>
            </a:schemeClr>
          </a:solidFill>
        </p:spPr>
        <p:txBody>
          <a:bodyPr lIns="182880" tIns="182880" rIns="182880" bIns="91440">
            <a:normAutofit fontScale="77500" lnSpcReduction="20000"/>
          </a:bodyPr>
          <a:lstStyle/>
          <a:p>
            <a:pPr lvl="0"/>
            <a:r>
              <a:rPr lang="en-US" sz="6400" dirty="0" smtClean="0">
                <a:solidFill>
                  <a:srgbClr val="C00000"/>
                </a:solidFill>
              </a:rPr>
              <a:t>7. In </a:t>
            </a:r>
            <a:r>
              <a:rPr lang="en-US" sz="6400" dirty="0">
                <a:solidFill>
                  <a:srgbClr val="C00000"/>
                </a:solidFill>
              </a:rPr>
              <a:t>the fullness of time, </a:t>
            </a:r>
            <a:r>
              <a:rPr lang="en-US" sz="6100" dirty="0" smtClean="0"/>
              <a:t>God </a:t>
            </a:r>
            <a:r>
              <a:rPr lang="en-US" sz="6100" dirty="0"/>
              <a:t>brings forth a</a:t>
            </a:r>
            <a:r>
              <a:rPr lang="en-US" sz="6100" dirty="0" smtClean="0"/>
              <a:t> miracle </a:t>
            </a:r>
            <a:r>
              <a:rPr lang="en-US" sz="6100" dirty="0"/>
              <a:t>(Gal. 4:4</a:t>
            </a:r>
            <a:r>
              <a:rPr lang="en-US" sz="6100" dirty="0" smtClean="0"/>
              <a:t>). </a:t>
            </a:r>
            <a:r>
              <a:rPr lang="en-US" sz="6100" dirty="0"/>
              <a:t>Some miracles are instantaneous, while many </a:t>
            </a:r>
            <a:r>
              <a:rPr lang="en-US" sz="6100" dirty="0" smtClean="0"/>
              <a:t>are progressive. </a:t>
            </a:r>
            <a:r>
              <a:rPr lang="en-US" sz="6100" dirty="0"/>
              <a:t/>
            </a:r>
            <a:br>
              <a:rPr lang="en-US" sz="6100" dirty="0"/>
            </a:br>
            <a:r>
              <a:rPr lang="en-US" sz="6100" dirty="0" smtClean="0"/>
              <a:t>(Abraham’s: 25/1500 years</a:t>
            </a:r>
            <a:r>
              <a:rPr lang="en-US" sz="6100" dirty="0" smtClean="0"/>
              <a:t>)</a:t>
            </a:r>
            <a:endParaRPr lang="en-US" sz="6100" dirty="0"/>
          </a:p>
        </p:txBody>
      </p:sp>
    </p:spTree>
    <p:extLst>
      <p:ext uri="{BB962C8B-B14F-4D97-AF65-F5344CB8AC3E}">
        <p14:creationId xmlns:p14="http://schemas.microsoft.com/office/powerpoint/2010/main" val="17127237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lnSpcReduction="10000"/>
          </a:bodyPr>
          <a:lstStyle/>
          <a:p>
            <a:r>
              <a:rPr lang="en-US" sz="5400" dirty="0">
                <a:solidFill>
                  <a:srgbClr val="C00000"/>
                </a:solidFill>
              </a:rPr>
              <a:t>Identifying your Promised </a:t>
            </a:r>
            <a:r>
              <a:rPr lang="en-US" sz="5400" dirty="0" smtClean="0">
                <a:solidFill>
                  <a:srgbClr val="C00000"/>
                </a:solidFill>
              </a:rPr>
              <a:t>Land (your destiny)</a:t>
            </a:r>
            <a:endParaRPr lang="en-US" sz="5400" dirty="0">
              <a:solidFill>
                <a:srgbClr val="C00000"/>
              </a:solidFill>
            </a:endParaRPr>
          </a:p>
          <a:p>
            <a:r>
              <a:rPr lang="en-US" sz="5400" dirty="0"/>
              <a:t>God has </a:t>
            </a:r>
            <a:r>
              <a:rPr lang="en-US" sz="5400" dirty="0" smtClean="0"/>
              <a:t>a destiny for you. Ask Him, “What is Your destiny for my life?”</a:t>
            </a:r>
            <a:endParaRPr lang="en-US" sz="54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8221200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5400" dirty="0" smtClean="0">
                <a:solidFill>
                  <a:srgbClr val="C00000"/>
                </a:solidFill>
              </a:rPr>
              <a:t>Double-mindedness kills</a:t>
            </a:r>
          </a:p>
          <a:p>
            <a:pPr marL="0" indent="0" algn="ctr">
              <a:buNone/>
            </a:pPr>
            <a:r>
              <a:rPr lang="en-US" sz="5400" i="1" dirty="0" smtClean="0"/>
              <a:t>Let </a:t>
            </a:r>
            <a:r>
              <a:rPr lang="en-US" sz="5400" i="1" dirty="0"/>
              <a:t>not that man suppose that he will receive </a:t>
            </a:r>
            <a:r>
              <a:rPr lang="en-US" sz="5400" i="1" u="sng" dirty="0"/>
              <a:t>anything</a:t>
            </a:r>
            <a:r>
              <a:rPr lang="en-US" sz="5400" i="1" dirty="0"/>
              <a:t> from the Lord; he is a </a:t>
            </a:r>
            <a:r>
              <a:rPr lang="en-US" sz="5400" b="1" i="1" dirty="0"/>
              <a:t>double-minded</a:t>
            </a:r>
            <a:r>
              <a:rPr lang="en-US" sz="5400" i="1" dirty="0"/>
              <a:t> </a:t>
            </a:r>
            <a:r>
              <a:rPr lang="en-US" sz="5400" i="1" dirty="0" smtClean="0"/>
              <a:t>man. </a:t>
            </a:r>
            <a:r>
              <a:rPr lang="en-US" sz="5400" dirty="0" smtClean="0"/>
              <a:t>(Ja</a:t>
            </a:r>
            <a:r>
              <a:rPr lang="en-US" sz="5400" dirty="0"/>
              <a:t>. 1:5-8)</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2081694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lnSpcReduction="10000"/>
          </a:bodyPr>
          <a:lstStyle/>
          <a:p>
            <a:r>
              <a:rPr lang="en-US" sz="5400" dirty="0" smtClean="0">
                <a:solidFill>
                  <a:srgbClr val="C00000"/>
                </a:solidFill>
              </a:rPr>
              <a:t>See ONLY ONE Reality</a:t>
            </a:r>
          </a:p>
          <a:p>
            <a:r>
              <a:rPr lang="en-US" sz="6000" i="1" dirty="0" smtClean="0"/>
              <a:t>"The </a:t>
            </a:r>
            <a:r>
              <a:rPr lang="en-US" sz="6000" i="1" dirty="0"/>
              <a:t>eye is the lamp of the body; so then if your </a:t>
            </a:r>
            <a:r>
              <a:rPr lang="en-US" sz="6000" i="1" dirty="0">
                <a:solidFill>
                  <a:srgbClr val="C00000"/>
                </a:solidFill>
              </a:rPr>
              <a:t>eye is </a:t>
            </a:r>
            <a:r>
              <a:rPr lang="en-US" sz="6000" i="1" u="sng" dirty="0">
                <a:solidFill>
                  <a:srgbClr val="C00000"/>
                </a:solidFill>
              </a:rPr>
              <a:t>clear</a:t>
            </a:r>
            <a:r>
              <a:rPr lang="en-US" sz="6000" i="1" dirty="0">
                <a:solidFill>
                  <a:srgbClr val="C00000"/>
                </a:solidFill>
              </a:rPr>
              <a:t>,</a:t>
            </a:r>
            <a:r>
              <a:rPr lang="en-US" sz="6000" i="1" dirty="0"/>
              <a:t> your </a:t>
            </a:r>
            <a:r>
              <a:rPr lang="en-US" sz="6000" i="1" dirty="0">
                <a:solidFill>
                  <a:srgbClr val="C00000"/>
                </a:solidFill>
              </a:rPr>
              <a:t>whole body will be full of light” </a:t>
            </a:r>
            <a:r>
              <a:rPr lang="en-US" sz="4800" dirty="0"/>
              <a:t>(Matt. 6:22).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7817891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Autofit/>
          </a:bodyPr>
          <a:lstStyle/>
          <a:p>
            <a:r>
              <a:rPr lang="en-US" sz="5400" dirty="0">
                <a:solidFill>
                  <a:srgbClr val="C00000"/>
                </a:solidFill>
              </a:rPr>
              <a:t>There is no reason for me to look away </a:t>
            </a:r>
            <a:r>
              <a:rPr lang="en-US" sz="5400" dirty="0"/>
              <a:t>from God’s promises and see satan’s darkness</a:t>
            </a:r>
            <a:r>
              <a:rPr lang="en-US" sz="5400" dirty="0" smtClean="0"/>
              <a:t>.</a:t>
            </a:r>
          </a:p>
          <a:p>
            <a:r>
              <a:rPr lang="en-US" sz="5400" dirty="0" smtClean="0"/>
              <a:t>Jesus sure didn’t…</a:t>
            </a:r>
            <a:endParaRPr lang="en-US" sz="5400" dirty="0"/>
          </a:p>
        </p:txBody>
      </p:sp>
    </p:spTree>
    <p:extLst>
      <p:ext uri="{BB962C8B-B14F-4D97-AF65-F5344CB8AC3E}">
        <p14:creationId xmlns:p14="http://schemas.microsoft.com/office/powerpoint/2010/main" val="40858029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fontScale="92500"/>
          </a:bodyPr>
          <a:lstStyle/>
          <a:p>
            <a:r>
              <a:rPr lang="en-US" sz="5400" dirty="0" smtClean="0">
                <a:solidFill>
                  <a:srgbClr val="C00000"/>
                </a:solidFill>
                <a:latin typeface="Garamond" panose="02020404030301010803" pitchFamily="18" charset="0"/>
              </a:rPr>
              <a:t>Will a split vision work?</a:t>
            </a:r>
          </a:p>
          <a:p>
            <a:r>
              <a:rPr lang="en-US" sz="5400" dirty="0" smtClean="0"/>
              <a:t>In devotional times I see and believe one thing, &amp; the remainder of the day see, believe and feel another thing.</a:t>
            </a:r>
            <a:endParaRPr lang="en-US" sz="5400" dirty="0">
              <a:latin typeface="Garamond" panose="02020404030301010803" pitchFamily="18" charset="0"/>
            </a:endParaRPr>
          </a:p>
        </p:txBody>
      </p:sp>
    </p:spTree>
    <p:extLst>
      <p:ext uri="{BB962C8B-B14F-4D97-AF65-F5344CB8AC3E}">
        <p14:creationId xmlns:p14="http://schemas.microsoft.com/office/powerpoint/2010/main" val="30031485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smtClean="0">
                <a:solidFill>
                  <a:srgbClr val="C00000"/>
                </a:solidFill>
              </a:rPr>
              <a:t>God’s miracles occur </a:t>
            </a:r>
            <a:r>
              <a:rPr lang="en-US" sz="5400" i="1" dirty="0"/>
              <a:t>when I</a:t>
            </a:r>
            <a:r>
              <a:rPr lang="en-US" sz="5400" i="1" dirty="0" smtClean="0"/>
              <a:t> </a:t>
            </a:r>
            <a:r>
              <a:rPr lang="en-US" sz="5400" i="1" dirty="0"/>
              <a:t>get beyond the state of duality</a:t>
            </a:r>
            <a:r>
              <a:rPr lang="en-US" sz="5400" i="1" dirty="0" smtClean="0"/>
              <a:t>. When…</a:t>
            </a:r>
          </a:p>
          <a:p>
            <a:pPr marL="0" indent="0" algn="ctr">
              <a:buNone/>
            </a:pPr>
            <a:r>
              <a:rPr lang="en-US" sz="5400" i="1" dirty="0" smtClean="0"/>
              <a:t>I continuously see, believe, feel and speak </a:t>
            </a:r>
            <a:r>
              <a:rPr lang="en-US" sz="5400" i="1" u="sng" dirty="0" smtClean="0">
                <a:solidFill>
                  <a:srgbClr val="C00000"/>
                </a:solidFill>
              </a:rPr>
              <a:t>only one</a:t>
            </a:r>
            <a:r>
              <a:rPr lang="en-US" sz="5400" i="1" dirty="0" smtClean="0">
                <a:solidFill>
                  <a:srgbClr val="C00000"/>
                </a:solidFill>
              </a:rPr>
              <a:t> </a:t>
            </a:r>
            <a:r>
              <a:rPr lang="en-US" sz="5400" i="1" dirty="0" smtClean="0"/>
              <a:t>reality.</a:t>
            </a:r>
            <a:endParaRPr lang="en-US" sz="5400" dirty="0">
              <a:latin typeface="Garamond" panose="02020404030301010803" pitchFamily="18" charset="0"/>
            </a:endParaRPr>
          </a:p>
        </p:txBody>
      </p:sp>
    </p:spTree>
    <p:extLst>
      <p:ext uri="{BB962C8B-B14F-4D97-AF65-F5344CB8AC3E}">
        <p14:creationId xmlns:p14="http://schemas.microsoft.com/office/powerpoint/2010/main" val="14664811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buNone/>
            </a:pPr>
            <a:r>
              <a:rPr lang="en-US" sz="5400" i="1" dirty="0">
                <a:solidFill>
                  <a:srgbClr val="C00000"/>
                </a:solidFill>
              </a:rPr>
              <a:t>The day that the joy of the end result becomes mine, because I have my eyes fixed continuously on the prize, on that day I have the title deed to my new reality.</a:t>
            </a:r>
            <a:endParaRPr lang="en-US" sz="5400" dirty="0">
              <a:solidFill>
                <a:srgbClr val="C00000"/>
              </a:solidFill>
            </a:endParaRPr>
          </a:p>
        </p:txBody>
      </p:sp>
    </p:spTree>
    <p:extLst>
      <p:ext uri="{BB962C8B-B14F-4D97-AF65-F5344CB8AC3E}">
        <p14:creationId xmlns:p14="http://schemas.microsoft.com/office/powerpoint/2010/main" val="22081694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a:t>God spoke to </a:t>
            </a:r>
            <a:r>
              <a:rPr lang="en-US" sz="5400" dirty="0" smtClean="0"/>
              <a:t>me </a:t>
            </a:r>
            <a:r>
              <a:rPr lang="en-US" sz="5400" i="1" dirty="0">
                <a:solidFill>
                  <a:srgbClr val="C00000"/>
                </a:solidFill>
              </a:rPr>
              <a:t>“Whatever you fix your eyes upon, grows within you; whatever grows within you, you become.”</a:t>
            </a:r>
            <a:endParaRPr lang="en-US" sz="5400" dirty="0">
              <a:solidFill>
                <a:srgbClr val="C00000"/>
              </a:solidFill>
            </a:endParaRPr>
          </a:p>
        </p:txBody>
      </p:sp>
    </p:spTree>
    <p:extLst>
      <p:ext uri="{BB962C8B-B14F-4D97-AF65-F5344CB8AC3E}">
        <p14:creationId xmlns:p14="http://schemas.microsoft.com/office/powerpoint/2010/main" val="56449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742950"/>
            <a:ext cx="7315200" cy="4343400"/>
          </a:xfrm>
        </p:spPr>
        <p:txBody>
          <a:bodyPr>
            <a:normAutofit fontScale="85000" lnSpcReduction="20000"/>
          </a:bodyPr>
          <a:lstStyle/>
          <a:p>
            <a:endParaRPr lang="en-US" sz="5400" dirty="0" smtClean="0">
              <a:solidFill>
                <a:srgbClr val="C00000"/>
              </a:solidFill>
              <a:latin typeface="Garamond" panose="02020404030301010803" pitchFamily="18" charset="0"/>
            </a:endParaRPr>
          </a:p>
          <a:p>
            <a:endParaRPr lang="en-US" sz="5400" dirty="0">
              <a:solidFill>
                <a:srgbClr val="C00000"/>
              </a:solidFill>
            </a:endParaRPr>
          </a:p>
          <a:p>
            <a:endParaRPr lang="en-US" sz="5400" dirty="0" smtClean="0">
              <a:solidFill>
                <a:srgbClr val="C00000"/>
              </a:solidFill>
              <a:latin typeface="Garamond" panose="02020404030301010803" pitchFamily="18" charset="0"/>
            </a:endParaRPr>
          </a:p>
          <a:p>
            <a:endParaRPr lang="en-US" sz="5400" dirty="0">
              <a:solidFill>
                <a:srgbClr val="C00000"/>
              </a:solidFill>
            </a:endParaRPr>
          </a:p>
          <a:p>
            <a:endParaRPr lang="en-US" sz="5400" dirty="0" smtClean="0">
              <a:solidFill>
                <a:srgbClr val="C00000"/>
              </a:solidFill>
              <a:latin typeface="Garamond" panose="02020404030301010803" pitchFamily="18" charset="0"/>
            </a:endParaRPr>
          </a:p>
          <a:p>
            <a:r>
              <a:rPr lang="en-US" sz="5400" dirty="0" smtClean="0">
                <a:solidFill>
                  <a:srgbClr val="C00000"/>
                </a:solidFill>
                <a:latin typeface="Garamond" panose="02020404030301010803" pitchFamily="18" charset="0"/>
              </a:rPr>
              <a:t>How does this make you feel?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9050"/>
            <a:ext cx="4762500" cy="4064000"/>
          </a:xfrm>
          <a:prstGeom prst="rect">
            <a:avLst/>
          </a:prstGeom>
        </p:spPr>
      </p:pic>
    </p:spTree>
    <p:extLst>
      <p:ext uri="{BB962C8B-B14F-4D97-AF65-F5344CB8AC3E}">
        <p14:creationId xmlns:p14="http://schemas.microsoft.com/office/powerpoint/2010/main" val="17463244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a:t>Since I become what I gaze upon, I want to gaze upon my new creation self, </a:t>
            </a:r>
            <a:r>
              <a:rPr lang="en-US" sz="5400" dirty="0">
                <a:solidFill>
                  <a:srgbClr val="C00000"/>
                </a:solidFill>
              </a:rPr>
              <a:t>who I am </a:t>
            </a:r>
            <a:r>
              <a:rPr lang="en-US" sz="5400" dirty="0"/>
              <a:t>in Christ. </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17812606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85000" lnSpcReduction="20000"/>
          </a:bodyPr>
          <a:lstStyle/>
          <a:p>
            <a:r>
              <a:rPr lang="en-US" sz="5400" dirty="0">
                <a:solidFill>
                  <a:srgbClr val="C00000"/>
                </a:solidFill>
              </a:rPr>
              <a:t>Goals miss the mark</a:t>
            </a:r>
          </a:p>
          <a:p>
            <a:r>
              <a:rPr lang="en-US" sz="5400" dirty="0"/>
              <a:t>Rather than having goals, we have states. So I would not want to say, for example, </a:t>
            </a:r>
            <a:r>
              <a:rPr lang="en-US" sz="5400" dirty="0" smtClean="0"/>
              <a:t>“My </a:t>
            </a:r>
            <a:r>
              <a:rPr lang="en-US" sz="5400" dirty="0">
                <a:solidFill>
                  <a:srgbClr val="C00000"/>
                </a:solidFill>
              </a:rPr>
              <a:t>goal</a:t>
            </a:r>
            <a:r>
              <a:rPr lang="en-US" sz="5400" dirty="0"/>
              <a:t> is vibrant health.” Instead, I say, “I live in the </a:t>
            </a:r>
            <a:r>
              <a:rPr lang="en-US" sz="5400" dirty="0">
                <a:solidFill>
                  <a:srgbClr val="C00000"/>
                </a:solidFill>
              </a:rPr>
              <a:t>state</a:t>
            </a:r>
            <a:r>
              <a:rPr lang="en-US" sz="5400" dirty="0"/>
              <a:t> of vibrant health” (Isa. 53:5).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338697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85000" lnSpcReduction="10000"/>
          </a:bodyPr>
          <a:lstStyle/>
          <a:p>
            <a:pPr lvl="0"/>
            <a:r>
              <a:rPr lang="en-US" sz="5400" b="1" dirty="0">
                <a:solidFill>
                  <a:srgbClr val="C00000"/>
                </a:solidFill>
              </a:rPr>
              <a:t>Journaling: </a:t>
            </a:r>
            <a:r>
              <a:rPr lang="en-US" sz="5400" dirty="0"/>
              <a:t>Lord, what do you want to speak to me concerning </a:t>
            </a:r>
            <a:r>
              <a:rPr lang="en-US" sz="5400" dirty="0">
                <a:solidFill>
                  <a:srgbClr val="C00000"/>
                </a:solidFill>
              </a:rPr>
              <a:t>being </a:t>
            </a:r>
            <a:r>
              <a:rPr lang="en-US" sz="5400" dirty="0" smtClean="0">
                <a:solidFill>
                  <a:srgbClr val="C00000"/>
                </a:solidFill>
              </a:rPr>
              <a:t>single-minded </a:t>
            </a:r>
            <a:r>
              <a:rPr lang="en-US" sz="5400" dirty="0" smtClean="0"/>
              <a:t>about </a:t>
            </a:r>
            <a:r>
              <a:rPr lang="en-US" sz="5400" dirty="0"/>
              <a:t>my destiny and my health? Am I </a:t>
            </a:r>
            <a:r>
              <a:rPr lang="en-US" sz="5400" dirty="0" smtClean="0"/>
              <a:t>double-minded</a:t>
            </a:r>
            <a:r>
              <a:rPr lang="en-US" sz="5400" dirty="0"/>
              <a:t>? How would You have me deal with this? </a:t>
            </a:r>
          </a:p>
        </p:txBody>
      </p:sp>
    </p:spTree>
    <p:extLst>
      <p:ext uri="{BB962C8B-B14F-4D97-AF65-F5344CB8AC3E}">
        <p14:creationId xmlns:p14="http://schemas.microsoft.com/office/powerpoint/2010/main" val="7817891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lnSpcReduction="10000"/>
          </a:bodyPr>
          <a:lstStyle/>
          <a:p>
            <a:r>
              <a:rPr lang="en-US" sz="5400" dirty="0" smtClean="0"/>
              <a:t>Chapter </a:t>
            </a:r>
            <a:r>
              <a:rPr lang="en-US" sz="5400" dirty="0"/>
              <a:t>6 </a:t>
            </a:r>
          </a:p>
          <a:p>
            <a:r>
              <a:rPr lang="en-US" sz="5400" i="1" dirty="0"/>
              <a:t>“Faith </a:t>
            </a:r>
            <a:r>
              <a:rPr lang="en-US" sz="5800" i="1" u="sng" dirty="0" smtClean="0"/>
              <a:t>working through </a:t>
            </a:r>
            <a:r>
              <a:rPr lang="en-US" sz="5800" i="1" dirty="0" smtClean="0">
                <a:solidFill>
                  <a:srgbClr val="C00000"/>
                </a:solidFill>
              </a:rPr>
              <a:t>(energized</a:t>
            </a:r>
            <a:r>
              <a:rPr lang="en-US" sz="5800" i="1" dirty="0" smtClean="0"/>
              <a:t> </a:t>
            </a:r>
            <a:r>
              <a:rPr lang="en-US" sz="5800" i="1" dirty="0" smtClean="0">
                <a:solidFill>
                  <a:srgbClr val="C00000"/>
                </a:solidFill>
              </a:rPr>
              <a:t>by)</a:t>
            </a:r>
            <a:r>
              <a:rPr lang="en-US" sz="5800" i="1" dirty="0" smtClean="0"/>
              <a:t> </a:t>
            </a:r>
            <a:r>
              <a:rPr lang="en-US" sz="5400" i="1" dirty="0"/>
              <a:t>love”</a:t>
            </a:r>
            <a:r>
              <a:rPr lang="en-US" sz="5400" dirty="0"/>
              <a:t> </a:t>
            </a:r>
            <a:r>
              <a:rPr lang="en-US" sz="4800" i="1" dirty="0"/>
              <a:t>(Gal. 5:6)</a:t>
            </a:r>
          </a:p>
          <a:p>
            <a:r>
              <a:rPr lang="en-US" sz="5400" dirty="0" smtClean="0"/>
              <a:t>Exploring the </a:t>
            </a:r>
            <a:r>
              <a:rPr lang="en-US" sz="5400" dirty="0">
                <a:solidFill>
                  <a:srgbClr val="C00000"/>
                </a:solidFill>
              </a:rPr>
              <a:t>e</a:t>
            </a:r>
            <a:r>
              <a:rPr lang="en-US" sz="5400" dirty="0" smtClean="0">
                <a:solidFill>
                  <a:srgbClr val="C00000"/>
                </a:solidFill>
              </a:rPr>
              <a:t>nergizing</a:t>
            </a:r>
            <a:r>
              <a:rPr lang="en-US" sz="5400" dirty="0" smtClean="0"/>
              <a:t> </a:t>
            </a:r>
            <a:r>
              <a:rPr lang="en-US" sz="5400" dirty="0"/>
              <a:t>p</a:t>
            </a:r>
            <a:r>
              <a:rPr lang="en-US" sz="5400" dirty="0" smtClean="0"/>
              <a:t>ower </a:t>
            </a:r>
            <a:r>
              <a:rPr lang="en-US" sz="5400" dirty="0"/>
              <a:t>of the Holy Spirit </a:t>
            </a:r>
          </a:p>
        </p:txBody>
      </p:sp>
    </p:spTree>
    <p:extLst>
      <p:ext uri="{BB962C8B-B14F-4D97-AF65-F5344CB8AC3E}">
        <p14:creationId xmlns:p14="http://schemas.microsoft.com/office/powerpoint/2010/main" val="408580295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4800" dirty="0"/>
              <a:t>Greek word is </a:t>
            </a:r>
            <a:r>
              <a:rPr lang="en-US" sz="4800" i="1" dirty="0">
                <a:solidFill>
                  <a:srgbClr val="C00000"/>
                </a:solidFill>
              </a:rPr>
              <a:t>energeo</a:t>
            </a:r>
            <a:r>
              <a:rPr lang="en-US" sz="4800" dirty="0"/>
              <a:t> which literally means </a:t>
            </a:r>
            <a:r>
              <a:rPr lang="en-US" sz="4800" dirty="0">
                <a:solidFill>
                  <a:srgbClr val="C00000"/>
                </a:solidFill>
              </a:rPr>
              <a:t>“energized by.” </a:t>
            </a:r>
            <a:r>
              <a:rPr lang="en-US" sz="4800" dirty="0"/>
              <a:t>This energizing power of the Holy </a:t>
            </a:r>
            <a:r>
              <a:rPr lang="en-US" sz="4800" dirty="0" smtClean="0"/>
              <a:t>Spirit </a:t>
            </a:r>
            <a:r>
              <a:rPr lang="en-US" sz="4800" dirty="0"/>
              <a:t>fills </a:t>
            </a:r>
            <a:r>
              <a:rPr lang="en-US" sz="4800" dirty="0" smtClean="0"/>
              <a:t>everything, </a:t>
            </a:r>
            <a:r>
              <a:rPr lang="en-US" sz="4800" dirty="0"/>
              <a:t>everywhere</a:t>
            </a:r>
            <a:r>
              <a:rPr lang="en-US" sz="4800" dirty="0" smtClean="0"/>
              <a:t>. </a:t>
            </a:r>
            <a:r>
              <a:rPr lang="en-US" sz="4800" i="1" dirty="0">
                <a:solidFill>
                  <a:srgbClr val="C00000"/>
                </a:solidFill>
              </a:rPr>
              <a:t>In Him all things hold together</a:t>
            </a:r>
            <a:r>
              <a:rPr lang="en-US" sz="4800" dirty="0">
                <a:solidFill>
                  <a:srgbClr val="C00000"/>
                </a:solidFill>
              </a:rPr>
              <a:t> </a:t>
            </a:r>
            <a:r>
              <a:rPr lang="en-US" sz="4400" dirty="0"/>
              <a:t>(Col 1:17</a:t>
            </a:r>
            <a:r>
              <a:rPr lang="en-US" sz="4400" dirty="0" smtClean="0"/>
              <a:t>).</a:t>
            </a:r>
            <a:endParaRPr lang="en-US" sz="44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14664811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00050"/>
            <a:ext cx="7848600" cy="4305300"/>
          </a:xfrm>
        </p:spPr>
        <p:txBody>
          <a:bodyPr>
            <a:noAutofit/>
          </a:bodyPr>
          <a:lstStyle/>
          <a:p>
            <a:pPr marL="0" indent="0" algn="ctr">
              <a:buNone/>
            </a:pPr>
            <a:r>
              <a:rPr lang="en-US" sz="6000" i="1" dirty="0" smtClean="0"/>
              <a:t>Do </a:t>
            </a:r>
            <a:r>
              <a:rPr lang="en-US" sz="6000" i="1" dirty="0"/>
              <a:t>not </a:t>
            </a:r>
            <a:r>
              <a:rPr lang="en-US" sz="6000" i="1" dirty="0">
                <a:solidFill>
                  <a:srgbClr val="C00000"/>
                </a:solidFill>
              </a:rPr>
              <a:t>grieve</a:t>
            </a:r>
            <a:r>
              <a:rPr lang="en-US" sz="6000" i="1" dirty="0"/>
              <a:t> the Holy Spirit of </a:t>
            </a:r>
            <a:r>
              <a:rPr lang="en-US" sz="6000" i="1" dirty="0" smtClean="0"/>
              <a:t>God </a:t>
            </a:r>
            <a:r>
              <a:rPr lang="en-US" sz="4800" dirty="0" smtClean="0"/>
              <a:t>(Eph. 4:30) </a:t>
            </a:r>
            <a:endParaRPr lang="en-US" sz="4800" dirty="0"/>
          </a:p>
          <a:p>
            <a:pPr marL="0" indent="0" algn="ctr">
              <a:buNone/>
            </a:pPr>
            <a:r>
              <a:rPr lang="en-US" sz="5400" dirty="0" smtClean="0"/>
              <a:t>Let’s discover how we grieve or magnify the Holy Spirit.</a:t>
            </a:r>
            <a:endParaRPr lang="en-US" sz="5400" dirty="0">
              <a:latin typeface="Garamond" panose="02020404030301010803" pitchFamily="18" charset="0"/>
            </a:endParaRPr>
          </a:p>
        </p:txBody>
      </p:sp>
    </p:spTree>
    <p:extLst>
      <p:ext uri="{BB962C8B-B14F-4D97-AF65-F5344CB8AC3E}">
        <p14:creationId xmlns:p14="http://schemas.microsoft.com/office/powerpoint/2010/main" val="22081694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lnSpcReduction="10000"/>
          </a:bodyPr>
          <a:lstStyle/>
          <a:p>
            <a:r>
              <a:rPr lang="en-US" sz="4800" dirty="0" smtClean="0">
                <a:solidFill>
                  <a:srgbClr val="C00000"/>
                </a:solidFill>
              </a:rPr>
              <a:t>We magnify the Holy Spirit by </a:t>
            </a:r>
            <a:endParaRPr lang="en-US" sz="4800" dirty="0" smtClean="0"/>
          </a:p>
          <a:p>
            <a:pPr marL="914400" indent="-914400" algn="l">
              <a:buFont typeface="+mj-lt"/>
              <a:buAutoNum type="arabicPeriod"/>
            </a:pPr>
            <a:r>
              <a:rPr lang="en-US" sz="4800" dirty="0" smtClean="0"/>
              <a:t>Honoring and welcoming His presence and power</a:t>
            </a:r>
          </a:p>
          <a:p>
            <a:pPr marL="914400" indent="-914400" algn="l">
              <a:buFont typeface="+mj-lt"/>
              <a:buAutoNum type="arabicPeriod"/>
            </a:pPr>
            <a:r>
              <a:rPr lang="en-US" sz="5400" dirty="0" smtClean="0">
                <a:latin typeface="Garamond" panose="02020404030301010803" pitchFamily="18" charset="0"/>
              </a:rPr>
              <a:t>Looking and seeing Him</a:t>
            </a:r>
          </a:p>
          <a:p>
            <a:pPr marL="914400" indent="-914400" algn="l">
              <a:buFont typeface="+mj-lt"/>
              <a:buAutoNum type="arabicPeriod"/>
            </a:pPr>
            <a:r>
              <a:rPr lang="en-US" sz="5400" dirty="0" smtClean="0"/>
              <a:t>Listening to Him</a:t>
            </a:r>
            <a:endParaRPr lang="en-US" sz="5400" dirty="0">
              <a:latin typeface="Garamond" panose="02020404030301010803" pitchFamily="18" charset="0"/>
            </a:endParaRPr>
          </a:p>
        </p:txBody>
      </p:sp>
    </p:spTree>
    <p:extLst>
      <p:ext uri="{BB962C8B-B14F-4D97-AF65-F5344CB8AC3E}">
        <p14:creationId xmlns:p14="http://schemas.microsoft.com/office/powerpoint/2010/main" val="9973690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a:bodyPr>
          <a:lstStyle/>
          <a:p>
            <a:pPr lvl="0"/>
            <a:r>
              <a:rPr lang="en-US" sz="5400" i="1" dirty="0">
                <a:solidFill>
                  <a:srgbClr val="C00000"/>
                </a:solidFill>
              </a:rPr>
              <a:t>It is the Spirit who gives life; </a:t>
            </a:r>
            <a:r>
              <a:rPr lang="en-US" sz="5400" i="1" dirty="0"/>
              <a:t>the </a:t>
            </a:r>
            <a:r>
              <a:rPr lang="en-US" sz="5400" i="1" dirty="0">
                <a:solidFill>
                  <a:srgbClr val="C00000"/>
                </a:solidFill>
              </a:rPr>
              <a:t>flesh profits nothing; </a:t>
            </a:r>
            <a:r>
              <a:rPr lang="en-US" sz="5400" i="1" dirty="0" smtClean="0">
                <a:solidFill>
                  <a:srgbClr val="C00000"/>
                </a:solidFill>
              </a:rPr>
              <a:t/>
            </a:r>
            <a:br>
              <a:rPr lang="en-US" sz="5400" i="1" dirty="0" smtClean="0">
                <a:solidFill>
                  <a:srgbClr val="C00000"/>
                </a:solidFill>
              </a:rPr>
            </a:br>
            <a:r>
              <a:rPr lang="en-US" sz="4800" dirty="0" smtClean="0"/>
              <a:t>(</a:t>
            </a:r>
            <a:r>
              <a:rPr lang="en-US" sz="4800" dirty="0"/>
              <a:t>Jn. 6:63,64</a:t>
            </a:r>
            <a:r>
              <a:rPr lang="en-US" sz="4800" dirty="0" smtClean="0"/>
              <a:t>) </a:t>
            </a:r>
            <a:r>
              <a:rPr lang="en-US" sz="5400" i="1" dirty="0" smtClean="0"/>
              <a:t/>
            </a:r>
            <a:br>
              <a:rPr lang="en-US" sz="5400" i="1" dirty="0" smtClean="0"/>
            </a:br>
            <a:r>
              <a:rPr lang="en-US" sz="5400" i="1" dirty="0" smtClean="0"/>
              <a:t>Apart </a:t>
            </a:r>
            <a:r>
              <a:rPr lang="en-US" sz="5400" i="1" dirty="0"/>
              <a:t>from Me you can do </a:t>
            </a:r>
            <a:r>
              <a:rPr lang="en-US" sz="5400" i="1" dirty="0">
                <a:solidFill>
                  <a:srgbClr val="C00000"/>
                </a:solidFill>
              </a:rPr>
              <a:t>nothing</a:t>
            </a:r>
            <a:r>
              <a:rPr lang="en-US" sz="5400" i="1" dirty="0"/>
              <a:t> </a:t>
            </a:r>
            <a:r>
              <a:rPr lang="en-US" sz="4800" dirty="0"/>
              <a:t>(Jn. 5:5).</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40858029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fontScale="92500"/>
          </a:bodyPr>
          <a:lstStyle/>
          <a:p>
            <a:pPr lvl="0"/>
            <a:r>
              <a:rPr lang="en-US" sz="5400" i="1" dirty="0"/>
              <a:t>Cursed is the man who</a:t>
            </a:r>
            <a:r>
              <a:rPr lang="en-US" sz="5400" dirty="0"/>
              <a:t> </a:t>
            </a:r>
            <a:r>
              <a:rPr lang="en-US" sz="5400" i="1" dirty="0">
                <a:solidFill>
                  <a:srgbClr val="C00000"/>
                </a:solidFill>
              </a:rPr>
              <a:t>makes flesh his strength, </a:t>
            </a:r>
            <a:r>
              <a:rPr lang="en-US" sz="5200" i="1" dirty="0"/>
              <a:t>(Jer. 17:5).</a:t>
            </a:r>
            <a:endParaRPr lang="en-US" sz="5200" dirty="0"/>
          </a:p>
          <a:p>
            <a:pPr lvl="0"/>
            <a:r>
              <a:rPr lang="en-US" sz="5800" i="1" dirty="0"/>
              <a:t>For the </a:t>
            </a:r>
            <a:r>
              <a:rPr lang="en-US" sz="5800" i="1" dirty="0">
                <a:solidFill>
                  <a:srgbClr val="C00000"/>
                </a:solidFill>
              </a:rPr>
              <a:t>mind set on the flesh </a:t>
            </a:r>
            <a:r>
              <a:rPr lang="en-US" sz="5800" i="1" dirty="0"/>
              <a:t>is death, but the </a:t>
            </a:r>
            <a:r>
              <a:rPr lang="en-US" sz="5800" i="1" dirty="0">
                <a:solidFill>
                  <a:srgbClr val="C00000"/>
                </a:solidFill>
              </a:rPr>
              <a:t>mind set on the Spirit</a:t>
            </a:r>
            <a:r>
              <a:rPr lang="en-US" sz="5800" i="1" dirty="0"/>
              <a:t> is life and peace </a:t>
            </a:r>
            <a:r>
              <a:rPr lang="en-US" sz="5200" dirty="0"/>
              <a:t>(Rom. 8:6)</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30031485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92500"/>
          </a:bodyPr>
          <a:lstStyle/>
          <a:p>
            <a:pPr marL="0" lvl="0" indent="0" algn="ctr">
              <a:buNone/>
            </a:pPr>
            <a:r>
              <a:rPr lang="en-US" sz="6500" i="1" dirty="0"/>
              <a:t>You are </a:t>
            </a:r>
            <a:r>
              <a:rPr lang="en-US" sz="6500" i="1" dirty="0" smtClean="0"/>
              <a:t>NOT </a:t>
            </a:r>
            <a:r>
              <a:rPr lang="en-US" sz="6500" i="1" dirty="0"/>
              <a:t>in the flesh but in the Spirit </a:t>
            </a:r>
            <a:r>
              <a:rPr lang="en-US" sz="5800" dirty="0"/>
              <a:t>(Rom. 8:9</a:t>
            </a:r>
            <a:r>
              <a:rPr lang="en-US" sz="5800" dirty="0" smtClean="0"/>
              <a:t>)</a:t>
            </a:r>
            <a:r>
              <a:rPr lang="en-US" sz="6500" dirty="0" smtClean="0"/>
              <a:t>. </a:t>
            </a:r>
          </a:p>
          <a:p>
            <a:pPr marL="0" lvl="0" indent="0" algn="ctr">
              <a:buNone/>
            </a:pPr>
            <a:r>
              <a:rPr lang="en-US" sz="4800" dirty="0" smtClean="0">
                <a:solidFill>
                  <a:srgbClr val="00B050"/>
                </a:solidFill>
              </a:rPr>
              <a:t>My confession is that…</a:t>
            </a:r>
          </a:p>
          <a:p>
            <a:pPr marL="0" indent="0" algn="ctr">
              <a:buNone/>
            </a:pPr>
            <a:r>
              <a:rPr lang="en-US" sz="5400" dirty="0">
                <a:solidFill>
                  <a:srgbClr val="C00000"/>
                </a:solidFill>
              </a:rPr>
              <a:t>I honor </a:t>
            </a:r>
            <a:r>
              <a:rPr lang="en-US" sz="5400" dirty="0" smtClean="0">
                <a:solidFill>
                  <a:srgbClr val="C00000"/>
                </a:solidFill>
              </a:rPr>
              <a:t>You, Holy Spirit. I trust </a:t>
            </a:r>
            <a:r>
              <a:rPr lang="en-US" sz="5400" dirty="0" smtClean="0">
                <a:solidFill>
                  <a:srgbClr val="C00000"/>
                </a:solidFill>
                <a:latin typeface="Garamond" panose="02020404030301010803" pitchFamily="18" charset="0"/>
              </a:rPr>
              <a:t>completely</a:t>
            </a:r>
            <a:r>
              <a:rPr lang="en-US" sz="5400" dirty="0" smtClean="0">
                <a:solidFill>
                  <a:srgbClr val="C00000"/>
                </a:solidFill>
              </a:rPr>
              <a:t> in YOU!</a:t>
            </a:r>
            <a:endParaRPr lang="en-US" sz="5400"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276362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4850"/>
            <a:ext cx="9144000" cy="6096000"/>
          </a:xfrm>
          <a:prstGeom prst="rect">
            <a:avLst/>
          </a:prstGeom>
        </p:spPr>
      </p:pic>
      <p:sp>
        <p:nvSpPr>
          <p:cNvPr id="3" name="Subtitle 2"/>
          <p:cNvSpPr>
            <a:spLocks noGrp="1"/>
          </p:cNvSpPr>
          <p:nvPr>
            <p:ph type="subTitle" idx="1"/>
          </p:nvPr>
        </p:nvSpPr>
        <p:spPr>
          <a:xfrm>
            <a:off x="990600" y="209550"/>
            <a:ext cx="7315200" cy="4343400"/>
          </a:xfrm>
        </p:spPr>
        <p:txBody>
          <a:bodyPr>
            <a:normAutofit/>
          </a:bodyPr>
          <a:lstStyle/>
          <a:p>
            <a:r>
              <a:rPr lang="en-US" sz="4800" dirty="0" smtClean="0">
                <a:latin typeface="Garamond" panose="02020404030301010803" pitchFamily="18" charset="0"/>
              </a:rPr>
              <a:t>How does this make you feel?</a:t>
            </a:r>
          </a:p>
        </p:txBody>
      </p:sp>
    </p:spTree>
    <p:extLst>
      <p:ext uri="{BB962C8B-B14F-4D97-AF65-F5344CB8AC3E}">
        <p14:creationId xmlns:p14="http://schemas.microsoft.com/office/powerpoint/2010/main" val="27423477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a:solidFill>
                  <a:srgbClr val="C00000"/>
                </a:solidFill>
              </a:rPr>
              <a:t>In-depth definition of  </a:t>
            </a:r>
            <a:r>
              <a:rPr lang="en-US" sz="5400" i="1" dirty="0">
                <a:solidFill>
                  <a:srgbClr val="C00000"/>
                </a:solidFill>
              </a:rPr>
              <a:t>Energeo</a:t>
            </a:r>
          </a:p>
          <a:p>
            <a:pPr marL="0" lvl="0" indent="0" algn="ctr">
              <a:buNone/>
            </a:pPr>
            <a:r>
              <a:rPr lang="en-US" sz="4000" dirty="0" smtClean="0"/>
              <a:t>Kittle </a:t>
            </a:r>
            <a:r>
              <a:rPr lang="en-US" sz="4000" dirty="0"/>
              <a:t>– Theological Dictionary of the New Testament: </a:t>
            </a:r>
            <a:r>
              <a:rPr lang="en-US" sz="5400" dirty="0" smtClean="0"/>
              <a:t/>
            </a:r>
            <a:br>
              <a:rPr lang="en-US" sz="5400" dirty="0" smtClean="0"/>
            </a:br>
            <a:r>
              <a:rPr lang="en-US" sz="6000" i="1" dirty="0" smtClean="0">
                <a:solidFill>
                  <a:srgbClr val="C00000"/>
                </a:solidFill>
              </a:rPr>
              <a:t>Active </a:t>
            </a:r>
            <a:r>
              <a:rPr lang="en-US" sz="6000" i="1" dirty="0">
                <a:solidFill>
                  <a:srgbClr val="C00000"/>
                </a:solidFill>
              </a:rPr>
              <a:t>energy, to be at work</a:t>
            </a:r>
            <a:endParaRPr lang="en-US" sz="6000" dirty="0">
              <a:solidFill>
                <a:srgbClr val="C00000"/>
              </a:solidFill>
            </a:endParaRP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3345722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0050"/>
            <a:ext cx="7429500" cy="4457700"/>
          </a:xfrm>
        </p:spPr>
        <p:txBody>
          <a:bodyPr>
            <a:noAutofit/>
          </a:bodyPr>
          <a:lstStyle/>
          <a:p>
            <a:pPr marL="0" indent="0" algn="ctr">
              <a:buNone/>
            </a:pPr>
            <a:r>
              <a:rPr lang="en-US" sz="5400" dirty="0" smtClean="0">
                <a:solidFill>
                  <a:srgbClr val="C00000"/>
                </a:solidFill>
              </a:rPr>
              <a:t>In-depth definition of  </a:t>
            </a:r>
            <a:r>
              <a:rPr lang="en-US" sz="5400" i="1" dirty="0" smtClean="0">
                <a:solidFill>
                  <a:srgbClr val="C00000"/>
                </a:solidFill>
              </a:rPr>
              <a:t>Energeo</a:t>
            </a:r>
            <a:endParaRPr lang="en-US" sz="5400" i="1" dirty="0">
              <a:solidFill>
                <a:srgbClr val="C00000"/>
              </a:solidFill>
            </a:endParaRPr>
          </a:p>
          <a:p>
            <a:pPr marL="0" lvl="0" indent="0" algn="ctr">
              <a:buNone/>
            </a:pPr>
            <a:r>
              <a:rPr lang="en-US" sz="4400" dirty="0"/>
              <a:t>Robinson’s Word Pictures:</a:t>
            </a:r>
            <a:r>
              <a:rPr lang="en-US" sz="5400" dirty="0"/>
              <a:t> </a:t>
            </a:r>
            <a:r>
              <a:rPr lang="en-US" sz="5400" dirty="0" smtClean="0"/>
              <a:t/>
            </a:r>
            <a:br>
              <a:rPr lang="en-US" sz="5400" dirty="0" smtClean="0"/>
            </a:br>
            <a:r>
              <a:rPr lang="en-US" sz="6000" i="1" dirty="0" smtClean="0">
                <a:solidFill>
                  <a:srgbClr val="C00000"/>
                </a:solidFill>
              </a:rPr>
              <a:t>To </a:t>
            </a:r>
            <a:r>
              <a:rPr lang="en-US" sz="6000" i="1" dirty="0">
                <a:solidFill>
                  <a:srgbClr val="C00000"/>
                </a:solidFill>
              </a:rPr>
              <a:t>energize, God is the energizer of the </a:t>
            </a:r>
            <a:r>
              <a:rPr lang="en-US" sz="6000" i="1" dirty="0" smtClean="0">
                <a:solidFill>
                  <a:srgbClr val="C00000"/>
                </a:solidFill>
              </a:rPr>
              <a:t>universe</a:t>
            </a:r>
            <a:endParaRPr lang="en-US" sz="6000" dirty="0">
              <a:solidFill>
                <a:srgbClr val="C00000"/>
              </a:solidFill>
            </a:endParaRP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424339406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92500" lnSpcReduction="10000"/>
          </a:bodyPr>
          <a:lstStyle/>
          <a:p>
            <a:pPr algn="l"/>
            <a:r>
              <a:rPr lang="en-US" sz="5400" b="1" dirty="0"/>
              <a:t>A Working Definition of Energeo:  </a:t>
            </a:r>
            <a:r>
              <a:rPr lang="en-US" sz="5400" i="1" dirty="0">
                <a:solidFill>
                  <a:srgbClr val="C00000"/>
                </a:solidFill>
              </a:rPr>
              <a:t>Energeo is the power of God available through the Holy Spirit which accomplishes God’s work.  </a:t>
            </a:r>
            <a:r>
              <a:rPr lang="en-US" sz="5400" i="1" u="sng" dirty="0"/>
              <a:t>We experience it as flowing, active energy</a:t>
            </a:r>
            <a:r>
              <a:rPr lang="en-US" sz="5400" i="1" dirty="0"/>
              <a:t>. </a:t>
            </a:r>
            <a:r>
              <a:rPr lang="en-US" sz="5400" dirty="0"/>
              <a:t>Have you felt it?</a:t>
            </a:r>
          </a:p>
        </p:txBody>
      </p:sp>
    </p:spTree>
    <p:extLst>
      <p:ext uri="{BB962C8B-B14F-4D97-AF65-F5344CB8AC3E}">
        <p14:creationId xmlns:p14="http://schemas.microsoft.com/office/powerpoint/2010/main" val="203048382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lnSpcReduction="10000"/>
          </a:bodyPr>
          <a:lstStyle/>
          <a:p>
            <a:r>
              <a:rPr lang="en-US" sz="5400" dirty="0"/>
              <a:t>What does </a:t>
            </a:r>
            <a:r>
              <a:rPr lang="en-US" sz="5400" i="1" dirty="0"/>
              <a:t>Energeo</a:t>
            </a:r>
            <a:r>
              <a:rPr lang="en-US" sz="5400" dirty="0"/>
              <a:t> </a:t>
            </a:r>
            <a:r>
              <a:rPr lang="en-US" sz="5400" dirty="0" smtClean="0"/>
              <a:t>do?</a:t>
            </a:r>
          </a:p>
          <a:p>
            <a:r>
              <a:rPr lang="en-US" sz="5400" i="1" dirty="0" err="1" smtClean="0">
                <a:solidFill>
                  <a:srgbClr val="C00000"/>
                </a:solidFill>
              </a:rPr>
              <a:t>Energeo</a:t>
            </a:r>
            <a:r>
              <a:rPr lang="en-US" sz="5400" dirty="0" smtClean="0">
                <a:solidFill>
                  <a:srgbClr val="C00000"/>
                </a:solidFill>
              </a:rPr>
              <a:t> </a:t>
            </a:r>
            <a:r>
              <a:rPr lang="en-US" sz="5400" u="sng" dirty="0" smtClean="0">
                <a:solidFill>
                  <a:srgbClr val="C00000"/>
                </a:solidFill>
              </a:rPr>
              <a:t>energizes hearts</a:t>
            </a:r>
          </a:p>
          <a:p>
            <a:r>
              <a:rPr lang="en-US" sz="5400" i="1" dirty="0" smtClean="0"/>
              <a:t>For </a:t>
            </a:r>
            <a:r>
              <a:rPr lang="en-US" sz="5400" i="1" dirty="0"/>
              <a:t>it is God who is at </a:t>
            </a:r>
            <a:r>
              <a:rPr lang="en-US" sz="5400" i="1" u="sng" dirty="0"/>
              <a:t>work</a:t>
            </a:r>
            <a:r>
              <a:rPr lang="en-US" sz="5400" i="1" dirty="0"/>
              <a:t> (energeo - energizes) in you, </a:t>
            </a:r>
            <a:r>
              <a:rPr lang="en-US" sz="4800" dirty="0"/>
              <a:t>(Phil. 2:13 NASB)</a:t>
            </a:r>
            <a:r>
              <a:rPr lang="en-US" sz="5400" dirty="0"/>
              <a:t>.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7127237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a:bodyPr>
          <a:lstStyle/>
          <a:p>
            <a:r>
              <a:rPr lang="en-US" sz="5300" i="1" dirty="0" smtClean="0">
                <a:solidFill>
                  <a:srgbClr val="C00000"/>
                </a:solidFill>
                <a:latin typeface="Garamond" panose="02020404030301010803" pitchFamily="18" charset="0"/>
              </a:rPr>
              <a:t>Energeo</a:t>
            </a:r>
            <a:r>
              <a:rPr lang="en-US" sz="5300" dirty="0" smtClean="0">
                <a:solidFill>
                  <a:srgbClr val="C00000"/>
                </a:solidFill>
                <a:latin typeface="Garamond" panose="02020404030301010803" pitchFamily="18" charset="0"/>
              </a:rPr>
              <a:t> </a:t>
            </a:r>
            <a:r>
              <a:rPr lang="en-US" sz="5300" u="sng" dirty="0" smtClean="0">
                <a:solidFill>
                  <a:srgbClr val="C00000"/>
                </a:solidFill>
                <a:latin typeface="Garamond" panose="02020404030301010803" pitchFamily="18" charset="0"/>
              </a:rPr>
              <a:t>makes verses leap </a:t>
            </a:r>
          </a:p>
          <a:p>
            <a:r>
              <a:rPr lang="en-US" sz="5400" i="1" dirty="0" smtClean="0"/>
              <a:t>For </a:t>
            </a:r>
            <a:r>
              <a:rPr lang="en-US" sz="5400" i="1" dirty="0"/>
              <a:t>the word of God is living and </a:t>
            </a:r>
            <a:r>
              <a:rPr lang="en-US" sz="5400" i="1" u="sng" dirty="0"/>
              <a:t>active</a:t>
            </a:r>
            <a:r>
              <a:rPr lang="en-US" sz="5400" i="1" dirty="0"/>
              <a:t> (energeo -energizing), and sharper than any two-edged sword </a:t>
            </a:r>
            <a:r>
              <a:rPr lang="en-US" sz="5400" dirty="0"/>
              <a:t>(Heb. 4:12 NASB). </a:t>
            </a:r>
            <a:endParaRPr lang="en-US" sz="5400" dirty="0">
              <a:latin typeface="Garamond" panose="02020404030301010803" pitchFamily="18" charset="0"/>
            </a:endParaRPr>
          </a:p>
        </p:txBody>
      </p:sp>
    </p:spTree>
    <p:extLst>
      <p:ext uri="{BB962C8B-B14F-4D97-AF65-F5344CB8AC3E}">
        <p14:creationId xmlns:p14="http://schemas.microsoft.com/office/powerpoint/2010/main" val="28221200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438150"/>
            <a:ext cx="5334000" cy="4724400"/>
          </a:xfrm>
        </p:spPr>
        <p:txBody>
          <a:bodyPr>
            <a:normAutofit fontScale="92500"/>
          </a:bodyPr>
          <a:lstStyle/>
          <a:p>
            <a:r>
              <a:rPr lang="en-US" sz="5400" i="1" dirty="0" err="1" smtClean="0">
                <a:solidFill>
                  <a:srgbClr val="C00000"/>
                </a:solidFill>
              </a:rPr>
              <a:t>Energeo</a:t>
            </a:r>
            <a:r>
              <a:rPr lang="en-US" sz="5400" dirty="0" smtClean="0">
                <a:solidFill>
                  <a:srgbClr val="C00000"/>
                </a:solidFill>
              </a:rPr>
              <a:t> </a:t>
            </a:r>
            <a:r>
              <a:rPr lang="en-US" sz="5400" u="sng" dirty="0" smtClean="0">
                <a:solidFill>
                  <a:srgbClr val="C00000"/>
                </a:solidFill>
              </a:rPr>
              <a:t>opens </a:t>
            </a:r>
            <a:r>
              <a:rPr lang="en-US" sz="5400" u="sng" dirty="0" smtClean="0">
                <a:solidFill>
                  <a:srgbClr val="C00000"/>
                </a:solidFill>
              </a:rPr>
              <a:t>doors </a:t>
            </a:r>
            <a:r>
              <a:rPr lang="en-US" sz="5400" i="1" u="sng" dirty="0" smtClean="0">
                <a:solidFill>
                  <a:srgbClr val="C00000"/>
                </a:solidFill>
              </a:rPr>
              <a:t> </a:t>
            </a:r>
          </a:p>
          <a:p>
            <a:r>
              <a:rPr lang="en-US" sz="5400" i="1" dirty="0" smtClean="0"/>
              <a:t>A </a:t>
            </a:r>
            <a:r>
              <a:rPr lang="en-US" sz="5400" i="1" dirty="0"/>
              <a:t>wide door for </a:t>
            </a:r>
            <a:r>
              <a:rPr lang="en-US" sz="5400" i="1" u="sng" dirty="0"/>
              <a:t>effective</a:t>
            </a:r>
            <a:r>
              <a:rPr lang="en-US" sz="5400" i="1" dirty="0"/>
              <a:t> (energizing) service has </a:t>
            </a:r>
            <a:r>
              <a:rPr lang="en-US" sz="5400" i="1" dirty="0" smtClean="0"/>
              <a:t/>
            </a:r>
            <a:br>
              <a:rPr lang="en-US" sz="5400" i="1" dirty="0" smtClean="0"/>
            </a:br>
            <a:r>
              <a:rPr lang="en-US" sz="5400" i="1" dirty="0" smtClean="0"/>
              <a:t>opened to </a:t>
            </a:r>
            <a:r>
              <a:rPr lang="en-US" sz="5400" i="1" dirty="0" smtClean="0"/>
              <a:t>me </a:t>
            </a:r>
            <a:r>
              <a:rPr lang="en-US" sz="5400" i="1" dirty="0" smtClean="0"/>
              <a:t/>
            </a:r>
            <a:br>
              <a:rPr lang="en-US" sz="5400" i="1" dirty="0" smtClean="0"/>
            </a:br>
            <a:r>
              <a:rPr lang="en-US" sz="4800" dirty="0" smtClean="0"/>
              <a:t>(</a:t>
            </a:r>
            <a:r>
              <a:rPr lang="en-US" sz="4800" dirty="0"/>
              <a:t>1Cor. 16:9 NASB</a:t>
            </a:r>
            <a:r>
              <a:rPr lang="en-US" sz="4800" dirty="0" smtClean="0"/>
              <a:t>)</a:t>
            </a:r>
            <a:r>
              <a:rPr lang="en-US" sz="5400" dirty="0" smtClean="0"/>
              <a:t>.</a:t>
            </a:r>
            <a:endParaRPr lang="en-US" sz="5400" dirty="0"/>
          </a:p>
        </p:txBody>
      </p:sp>
      <p:pic>
        <p:nvPicPr>
          <p:cNvPr id="5122" name="Picture 2" descr="C:\Users\josh\Dropbox\Josh\Quick Share\powerpoint\slide 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4" y="0"/>
            <a:ext cx="3449004" cy="516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1485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92500" lnSpcReduction="10000"/>
          </a:bodyPr>
          <a:lstStyle/>
          <a:p>
            <a:pPr marL="0" indent="0" algn="ctr">
              <a:buNone/>
            </a:pPr>
            <a:r>
              <a:rPr lang="en-US" sz="5400" i="1" dirty="0" smtClean="0">
                <a:solidFill>
                  <a:srgbClr val="C00000"/>
                </a:solidFill>
              </a:rPr>
              <a:t>Energeo</a:t>
            </a:r>
            <a:r>
              <a:rPr lang="en-US" sz="5400" dirty="0" smtClean="0">
                <a:solidFill>
                  <a:srgbClr val="C00000"/>
                </a:solidFill>
              </a:rPr>
              <a:t> </a:t>
            </a:r>
            <a:r>
              <a:rPr lang="en-US" sz="5400" u="sng" dirty="0" smtClean="0">
                <a:solidFill>
                  <a:srgbClr val="C00000"/>
                </a:solidFill>
              </a:rPr>
              <a:t>produces miracles</a:t>
            </a:r>
            <a:endParaRPr lang="en-US" sz="5400" u="sng" dirty="0">
              <a:solidFill>
                <a:srgbClr val="C00000"/>
              </a:solidFill>
            </a:endParaRPr>
          </a:p>
          <a:p>
            <a:pPr marL="0" indent="0" algn="ctr">
              <a:buNone/>
            </a:pPr>
            <a:r>
              <a:rPr lang="en-US" sz="5400" dirty="0" smtClean="0"/>
              <a:t>  </a:t>
            </a:r>
            <a:r>
              <a:rPr lang="en-US" sz="5400" i="1" dirty="0"/>
              <a:t>So then, does He who provides you with the Spirit and </a:t>
            </a:r>
            <a:r>
              <a:rPr lang="en-US" sz="5400" i="1" u="sng" dirty="0"/>
              <a:t>works</a:t>
            </a:r>
            <a:r>
              <a:rPr lang="en-US" sz="5400" i="1" dirty="0"/>
              <a:t> (energizes) miracles among you, do it by the works of the Law, or by hearing with faith</a:t>
            </a:r>
            <a:r>
              <a:rPr lang="en-US" sz="5400" dirty="0"/>
              <a:t> </a:t>
            </a:r>
            <a:r>
              <a:rPr lang="en-US" sz="4800" dirty="0"/>
              <a:t>(Gal. 3:5 NASB</a:t>
            </a:r>
            <a:r>
              <a:rPr lang="en-US" sz="4800" dirty="0" smtClean="0"/>
              <a:t>)</a:t>
            </a:r>
            <a:r>
              <a:rPr lang="en-US" sz="4800" i="1" dirty="0" smtClean="0"/>
              <a:t>? </a:t>
            </a:r>
            <a:endParaRPr lang="en-US" sz="48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7636271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6600" dirty="0" smtClean="0">
                <a:solidFill>
                  <a:srgbClr val="C00000"/>
                </a:solidFill>
                <a:latin typeface="Garamond" panose="02020404030301010803" pitchFamily="18" charset="0"/>
              </a:rPr>
              <a:t>I want to experience </a:t>
            </a:r>
            <a:r>
              <a:rPr lang="en-US" sz="6600" i="1" dirty="0" smtClean="0">
                <a:solidFill>
                  <a:srgbClr val="C00000"/>
                </a:solidFill>
                <a:latin typeface="Garamond" panose="02020404030301010803" pitchFamily="18" charset="0"/>
              </a:rPr>
              <a:t>energeo</a:t>
            </a:r>
            <a:r>
              <a:rPr lang="en-US" sz="6600" dirty="0" smtClean="0">
                <a:solidFill>
                  <a:srgbClr val="C00000"/>
                </a:solidFill>
                <a:latin typeface="Garamond" panose="02020404030301010803" pitchFamily="18" charset="0"/>
              </a:rPr>
              <a:t>!</a:t>
            </a:r>
          </a:p>
          <a:p>
            <a:pPr marL="0" indent="0" algn="ctr">
              <a:buNone/>
            </a:pPr>
            <a:r>
              <a:rPr lang="en-US" sz="5400" dirty="0" smtClean="0"/>
              <a:t>So let’s explore what </a:t>
            </a:r>
            <a:r>
              <a:rPr lang="en-US" sz="5400" i="1" dirty="0" smtClean="0"/>
              <a:t>energeo</a:t>
            </a:r>
            <a:r>
              <a:rPr lang="en-US" sz="5400" dirty="0" smtClean="0"/>
              <a:t> feels like</a:t>
            </a:r>
            <a:endParaRPr lang="en-US" sz="5400" dirty="0">
              <a:latin typeface="Garamond" panose="02020404030301010803" pitchFamily="18" charset="0"/>
            </a:endParaRPr>
          </a:p>
        </p:txBody>
      </p:sp>
    </p:spTree>
    <p:extLst>
      <p:ext uri="{BB962C8B-B14F-4D97-AF65-F5344CB8AC3E}">
        <p14:creationId xmlns:p14="http://schemas.microsoft.com/office/powerpoint/2010/main" val="3345722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lvl="0" indent="0" algn="ctr">
              <a:buNone/>
            </a:pPr>
            <a:r>
              <a:rPr lang="en-US" sz="5400" dirty="0" smtClean="0">
                <a:solidFill>
                  <a:srgbClr val="C00000"/>
                </a:solidFill>
              </a:rPr>
              <a:t>Hands </a:t>
            </a:r>
            <a:r>
              <a:rPr lang="en-US" sz="5400" dirty="0">
                <a:solidFill>
                  <a:srgbClr val="C00000"/>
                </a:solidFill>
              </a:rPr>
              <a:t>energized </a:t>
            </a:r>
            <a:r>
              <a:rPr lang="en-US" sz="5400" dirty="0"/>
              <a:t>by the Holy </a:t>
            </a:r>
            <a:r>
              <a:rPr lang="en-US" sz="5400" dirty="0" smtClean="0"/>
              <a:t>Spirit, </a:t>
            </a:r>
            <a:r>
              <a:rPr lang="en-US" sz="5400" dirty="0"/>
              <a:t>is sensed as warmth, fire, heat, tingling and energy. </a:t>
            </a:r>
            <a:r>
              <a:rPr lang="en-US" sz="5400" dirty="0" smtClean="0"/>
              <a:t/>
            </a:r>
            <a:br>
              <a:rPr lang="en-US" sz="5400" dirty="0" smtClean="0"/>
            </a:br>
            <a:r>
              <a:rPr lang="en-US" sz="5400" dirty="0" smtClean="0"/>
              <a:t>(</a:t>
            </a:r>
            <a:r>
              <a:rPr lang="en-US" sz="5400" dirty="0"/>
              <a:t>Lk. 5:17; Mk. 5:30).</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42433940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85000" lnSpcReduction="20000"/>
          </a:bodyPr>
          <a:lstStyle/>
          <a:p>
            <a:r>
              <a:rPr lang="en-US" sz="5400" dirty="0" smtClean="0">
                <a:solidFill>
                  <a:srgbClr val="C00000"/>
                </a:solidFill>
              </a:rPr>
              <a:t>Heart</a:t>
            </a:r>
            <a:r>
              <a:rPr lang="en-US" sz="5400" dirty="0">
                <a:solidFill>
                  <a:srgbClr val="C00000"/>
                </a:solidFill>
              </a:rPr>
              <a:t> </a:t>
            </a:r>
            <a:r>
              <a:rPr lang="en-US" sz="5400" dirty="0" smtClean="0">
                <a:solidFill>
                  <a:srgbClr val="C00000"/>
                </a:solidFill>
              </a:rPr>
              <a:t>energized </a:t>
            </a:r>
            <a:r>
              <a:rPr lang="en-US" sz="5400" dirty="0"/>
              <a:t>by the Holy </a:t>
            </a:r>
            <a:r>
              <a:rPr lang="en-US" sz="5400" dirty="0" smtClean="0"/>
              <a:t>Spirit </a:t>
            </a:r>
            <a:r>
              <a:rPr lang="en-US" sz="5400" dirty="0"/>
              <a:t>is sensed as an inner quickening resulting in a flow of faith, hope, love, compassion, joy, peace, mercy, power or our hearts burning within. </a:t>
            </a:r>
            <a:r>
              <a:rPr lang="en-US" sz="5400" dirty="0" smtClean="0"/>
              <a:t>(</a:t>
            </a:r>
            <a:r>
              <a:rPr lang="en-US" sz="5400" dirty="0"/>
              <a:t>Gal. 5:22; 1 Cor. 12:7-11; Lk. 24:32). </a:t>
            </a:r>
            <a:endParaRPr lang="en-US" sz="5400" dirty="0">
              <a:latin typeface="Garamond" panose="02020404030301010803" pitchFamily="18" charset="0"/>
            </a:endParaRPr>
          </a:p>
        </p:txBody>
      </p:sp>
    </p:spTree>
    <p:extLst>
      <p:ext uri="{BB962C8B-B14F-4D97-AF65-F5344CB8AC3E}">
        <p14:creationId xmlns:p14="http://schemas.microsoft.com/office/powerpoint/2010/main" val="203048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15200" cy="4343400"/>
          </a:xfrm>
        </p:spPr>
        <p:txBody>
          <a:bodyPr>
            <a:normAutofit fontScale="92500" lnSpcReduction="10000"/>
          </a:bodyPr>
          <a:lstStyle/>
          <a:p>
            <a:r>
              <a:rPr lang="en-US" sz="5400" dirty="0" smtClean="0"/>
              <a:t>Key Insight: </a:t>
            </a:r>
            <a:r>
              <a:rPr lang="en-US" sz="5400" dirty="0"/>
              <a:t>I</a:t>
            </a:r>
            <a:r>
              <a:rPr lang="en-US" sz="5400" dirty="0" smtClean="0"/>
              <a:t> </a:t>
            </a:r>
            <a:r>
              <a:rPr lang="en-US" sz="5400" dirty="0"/>
              <a:t>can </a:t>
            </a:r>
            <a:r>
              <a:rPr lang="en-US" sz="5400" dirty="0" smtClean="0">
                <a:solidFill>
                  <a:srgbClr val="C00000"/>
                </a:solidFill>
              </a:rPr>
              <a:t>ENLARGE </a:t>
            </a:r>
            <a:r>
              <a:rPr lang="en-US" sz="5400" dirty="0">
                <a:solidFill>
                  <a:srgbClr val="C00000"/>
                </a:solidFill>
              </a:rPr>
              <a:t>the </a:t>
            </a:r>
            <a:r>
              <a:rPr lang="en-US" sz="5400" dirty="0" smtClean="0">
                <a:solidFill>
                  <a:srgbClr val="C00000"/>
                </a:solidFill>
              </a:rPr>
              <a:t>channel of emotion </a:t>
            </a:r>
            <a:r>
              <a:rPr lang="en-US" sz="5400" dirty="0" smtClean="0"/>
              <a:t>and thus the flow </a:t>
            </a:r>
            <a:r>
              <a:rPr lang="en-US" sz="5400" dirty="0"/>
              <a:t>of the Spirit by </a:t>
            </a:r>
            <a:r>
              <a:rPr lang="en-US" sz="5400" dirty="0">
                <a:solidFill>
                  <a:srgbClr val="C00000"/>
                </a:solidFill>
              </a:rPr>
              <a:t>gazing longer and more </a:t>
            </a:r>
            <a:r>
              <a:rPr lang="en-US" sz="5400" dirty="0" smtClean="0">
                <a:solidFill>
                  <a:srgbClr val="C00000"/>
                </a:solidFill>
              </a:rPr>
              <a:t>steadfastly </a:t>
            </a:r>
            <a:r>
              <a:rPr lang="en-US" sz="5400" dirty="0" smtClean="0"/>
              <a:t>at </a:t>
            </a:r>
            <a:r>
              <a:rPr lang="en-US" sz="5400" dirty="0"/>
              <a:t>the </a:t>
            </a:r>
            <a:r>
              <a:rPr lang="en-US" sz="5400" dirty="0" smtClean="0"/>
              <a:t>pictures </a:t>
            </a:r>
            <a:r>
              <a:rPr lang="en-US" sz="5400" dirty="0"/>
              <a:t>God </a:t>
            </a:r>
            <a:r>
              <a:rPr lang="en-US" sz="5400" dirty="0" smtClean="0"/>
              <a:t>gives!</a:t>
            </a:r>
            <a:endParaRPr lang="en-US" sz="5400" dirty="0">
              <a:latin typeface="Garamond" panose="02020404030301010803" pitchFamily="18" charset="0"/>
            </a:endParaRPr>
          </a:p>
        </p:txBody>
      </p:sp>
    </p:spTree>
    <p:extLst>
      <p:ext uri="{BB962C8B-B14F-4D97-AF65-F5344CB8AC3E}">
        <p14:creationId xmlns:p14="http://schemas.microsoft.com/office/powerpoint/2010/main" val="15888152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Autofit/>
          </a:bodyPr>
          <a:lstStyle/>
          <a:p>
            <a:pPr lvl="0" algn="l"/>
            <a:r>
              <a:rPr lang="en-US" sz="4200" dirty="0">
                <a:solidFill>
                  <a:srgbClr val="C00000"/>
                </a:solidFill>
              </a:rPr>
              <a:t>L</a:t>
            </a:r>
            <a:r>
              <a:rPr lang="en-US" sz="4200" dirty="0" smtClean="0">
                <a:solidFill>
                  <a:srgbClr val="C00000"/>
                </a:solidFill>
              </a:rPr>
              <a:t>ips</a:t>
            </a:r>
            <a:r>
              <a:rPr lang="en-US" sz="4200" dirty="0">
                <a:solidFill>
                  <a:srgbClr val="C00000"/>
                </a:solidFill>
              </a:rPr>
              <a:t> </a:t>
            </a:r>
            <a:r>
              <a:rPr lang="en-US" sz="4200" dirty="0" smtClean="0">
                <a:solidFill>
                  <a:srgbClr val="C00000"/>
                </a:solidFill>
              </a:rPr>
              <a:t>energized </a:t>
            </a:r>
            <a:r>
              <a:rPr lang="en-US" sz="4200" dirty="0"/>
              <a:t>by the Holy Spirit </a:t>
            </a:r>
            <a:r>
              <a:rPr lang="en-US" sz="4200" dirty="0" smtClean="0"/>
              <a:t>is </a:t>
            </a:r>
            <a:r>
              <a:rPr lang="en-US" sz="4200" dirty="0"/>
              <a:t>sensed as a </a:t>
            </a:r>
            <a:r>
              <a:rPr lang="en-US" sz="4200" u="sng" dirty="0"/>
              <a:t>flow of words</a:t>
            </a:r>
            <a:r>
              <a:rPr lang="en-US" sz="4200" dirty="0"/>
              <a:t> which come through the instruction of the Holy Spirit (1 Cor. 2:13) and </a:t>
            </a:r>
            <a:r>
              <a:rPr lang="en-US" sz="4200" dirty="0" smtClean="0"/>
              <a:t>sets </a:t>
            </a:r>
            <a:r>
              <a:rPr lang="en-US" sz="4200" dirty="0"/>
              <a:t>the captive free (Lk. 4:32). We are “speaking the oracles of God” (1 Pet. 4:10,11). </a:t>
            </a:r>
          </a:p>
        </p:txBody>
      </p:sp>
    </p:spTree>
    <p:extLst>
      <p:ext uri="{BB962C8B-B14F-4D97-AF65-F5344CB8AC3E}">
        <p14:creationId xmlns:p14="http://schemas.microsoft.com/office/powerpoint/2010/main" val="17127237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lnSpcReduction="20000"/>
          </a:bodyPr>
          <a:lstStyle/>
          <a:p>
            <a:pPr lvl="0"/>
            <a:r>
              <a:rPr lang="en-US" sz="5400" i="1" dirty="0" smtClean="0">
                <a:solidFill>
                  <a:srgbClr val="C00000"/>
                </a:solidFill>
              </a:rPr>
              <a:t>Energeo</a:t>
            </a:r>
            <a:r>
              <a:rPr lang="en-US" sz="5400" dirty="0" smtClean="0">
                <a:solidFill>
                  <a:srgbClr val="C00000"/>
                </a:solidFill>
              </a:rPr>
              <a:t> flowing from our hearts…</a:t>
            </a:r>
            <a:endParaRPr lang="en-US" sz="5400" dirty="0" smtClean="0"/>
          </a:p>
          <a:p>
            <a:pPr lvl="0"/>
            <a:r>
              <a:rPr lang="en-US" sz="5800" i="1" u="sng" dirty="0" smtClean="0"/>
              <a:t>adds </a:t>
            </a:r>
            <a:r>
              <a:rPr lang="en-US" sz="5800" i="1" u="sng" dirty="0"/>
              <a:t>persuasiveness</a:t>
            </a:r>
            <a:r>
              <a:rPr lang="en-US" sz="5800" i="1" dirty="0"/>
              <a:t> to our lips </a:t>
            </a:r>
            <a:r>
              <a:rPr lang="en-US" sz="5400" i="1" dirty="0" smtClean="0"/>
              <a:t/>
            </a:r>
            <a:br>
              <a:rPr lang="en-US" sz="5400" i="1" dirty="0" smtClean="0"/>
            </a:br>
            <a:r>
              <a:rPr lang="en-US" sz="5200" dirty="0" smtClean="0"/>
              <a:t>(</a:t>
            </a:r>
            <a:r>
              <a:rPr lang="en-US" sz="5200" dirty="0"/>
              <a:t>Prov. </a:t>
            </a:r>
            <a:r>
              <a:rPr lang="en-US" sz="5200" dirty="0" smtClean="0"/>
              <a:t>16:23)</a:t>
            </a:r>
          </a:p>
          <a:p>
            <a:pPr lvl="0"/>
            <a:r>
              <a:rPr lang="en-US" sz="5400" dirty="0" smtClean="0"/>
              <a:t>The </a:t>
            </a:r>
            <a:r>
              <a:rPr lang="en-US" sz="5400" dirty="0"/>
              <a:t>Holy Spirit </a:t>
            </a:r>
            <a:r>
              <a:rPr lang="en-US" sz="5400" dirty="0" smtClean="0"/>
              <a:t>teaches </a:t>
            </a:r>
            <a:r>
              <a:rPr lang="en-US" sz="5400" dirty="0"/>
              <a:t>our lips what to </a:t>
            </a:r>
            <a:r>
              <a:rPr lang="en-US" sz="5400" dirty="0" smtClean="0"/>
              <a:t>say </a:t>
            </a:r>
            <a:r>
              <a:rPr lang="en-US" sz="4700" dirty="0" smtClean="0"/>
              <a:t>(</a:t>
            </a:r>
            <a:r>
              <a:rPr lang="en-US" sz="4700" dirty="0"/>
              <a:t>1 Cor. 2:13).</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8221200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92500" lnSpcReduction="20000"/>
          </a:bodyPr>
          <a:lstStyle/>
          <a:p>
            <a:pPr marL="0" lvl="0" indent="0" algn="ctr">
              <a:buNone/>
            </a:pPr>
            <a:r>
              <a:rPr lang="en-US" sz="5400" dirty="0">
                <a:solidFill>
                  <a:srgbClr val="C00000"/>
                </a:solidFill>
              </a:rPr>
              <a:t>W</a:t>
            </a:r>
            <a:r>
              <a:rPr lang="en-US" sz="5400" dirty="0" smtClean="0">
                <a:solidFill>
                  <a:srgbClr val="C00000"/>
                </a:solidFill>
              </a:rPr>
              <a:t>ork</a:t>
            </a:r>
            <a:r>
              <a:rPr lang="en-US" sz="5400" dirty="0">
                <a:solidFill>
                  <a:srgbClr val="C00000"/>
                </a:solidFill>
              </a:rPr>
              <a:t> </a:t>
            </a:r>
            <a:r>
              <a:rPr lang="en-US" sz="5400" dirty="0" smtClean="0">
                <a:solidFill>
                  <a:srgbClr val="C00000"/>
                </a:solidFill>
              </a:rPr>
              <a:t>energized </a:t>
            </a:r>
            <a:r>
              <a:rPr lang="en-US" sz="5400" dirty="0"/>
              <a:t>by the Holy </a:t>
            </a:r>
            <a:r>
              <a:rPr lang="en-US" sz="5400" dirty="0" smtClean="0"/>
              <a:t>Spirit is </a:t>
            </a:r>
            <a:r>
              <a:rPr lang="en-US" sz="5400" dirty="0"/>
              <a:t>sensed as </a:t>
            </a:r>
            <a:r>
              <a:rPr lang="en-US" sz="5400" u="sng" dirty="0"/>
              <a:t>working at ease</a:t>
            </a:r>
            <a:r>
              <a:rPr lang="en-US" sz="5400" dirty="0"/>
              <a:t>, experiencing flow, creativity and productivity and is considered a “</a:t>
            </a:r>
            <a:r>
              <a:rPr lang="en-US" sz="5400" dirty="0">
                <a:solidFill>
                  <a:srgbClr val="C00000"/>
                </a:solidFill>
              </a:rPr>
              <a:t>live</a:t>
            </a:r>
            <a:r>
              <a:rPr lang="en-US" sz="5400" dirty="0"/>
              <a:t> work” rather than a “</a:t>
            </a:r>
            <a:r>
              <a:rPr lang="en-US" sz="5400" dirty="0">
                <a:solidFill>
                  <a:srgbClr val="C00000"/>
                </a:solidFill>
              </a:rPr>
              <a:t>dead</a:t>
            </a:r>
            <a:r>
              <a:rPr lang="en-US" sz="5400" dirty="0"/>
              <a:t> work” (Heb. 6:1,2).</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7636271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a:solidFill>
                  <a:srgbClr val="C00000"/>
                </a:solidFill>
              </a:rPr>
              <a:t>M</a:t>
            </a:r>
            <a:r>
              <a:rPr lang="en-US" sz="5400" dirty="0" smtClean="0">
                <a:solidFill>
                  <a:srgbClr val="C00000"/>
                </a:solidFill>
              </a:rPr>
              <a:t>ind</a:t>
            </a:r>
            <a:r>
              <a:rPr lang="en-US" sz="5400" dirty="0">
                <a:solidFill>
                  <a:srgbClr val="C00000"/>
                </a:solidFill>
              </a:rPr>
              <a:t> </a:t>
            </a:r>
            <a:r>
              <a:rPr lang="en-US" sz="5400" dirty="0" smtClean="0">
                <a:solidFill>
                  <a:srgbClr val="C00000"/>
                </a:solidFill>
              </a:rPr>
              <a:t>energized </a:t>
            </a:r>
            <a:r>
              <a:rPr lang="en-US" sz="5400" dirty="0"/>
              <a:t>by the Holy </a:t>
            </a:r>
            <a:r>
              <a:rPr lang="en-US" sz="5400" dirty="0" smtClean="0"/>
              <a:t>Spirit is </a:t>
            </a:r>
            <a:r>
              <a:rPr lang="en-US" sz="5400" dirty="0"/>
              <a:t>sensed as flowing</a:t>
            </a:r>
            <a:r>
              <a:rPr lang="en-US" sz="5400" dirty="0" smtClean="0"/>
              <a:t>, </a:t>
            </a:r>
            <a:r>
              <a:rPr lang="en-US" sz="5400" dirty="0"/>
              <a:t>creative thoughts and is called “the mind of Christ” (1 Cor. 2:1-16). </a:t>
            </a:r>
            <a:endParaRPr lang="en-US" sz="5400" dirty="0">
              <a:latin typeface="Garamond" panose="02020404030301010803" pitchFamily="18" charset="0"/>
            </a:endParaRPr>
          </a:p>
        </p:txBody>
      </p:sp>
    </p:spTree>
    <p:extLst>
      <p:ext uri="{BB962C8B-B14F-4D97-AF65-F5344CB8AC3E}">
        <p14:creationId xmlns:p14="http://schemas.microsoft.com/office/powerpoint/2010/main" val="3345722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4000" dirty="0" smtClean="0">
                <a:solidFill>
                  <a:srgbClr val="C00000"/>
                </a:solidFill>
              </a:rPr>
              <a:t>We increase the Spirit’s flow by…   </a:t>
            </a:r>
          </a:p>
          <a:p>
            <a:pPr marL="742950" indent="-742950">
              <a:buFont typeface="+mj-lt"/>
              <a:buAutoNum type="arabicPeriod"/>
            </a:pPr>
            <a:r>
              <a:rPr lang="en-US" sz="4000" u="sng" dirty="0" smtClean="0"/>
              <a:t>Inviting</a:t>
            </a:r>
            <a:r>
              <a:rPr lang="en-US" sz="4000" dirty="0" smtClean="0"/>
              <a:t> His presence </a:t>
            </a:r>
            <a:r>
              <a:rPr lang="en-US" sz="3600" dirty="0" smtClean="0"/>
              <a:t>(Eph. 4:30) </a:t>
            </a:r>
            <a:endParaRPr lang="en-US" sz="3600" dirty="0"/>
          </a:p>
          <a:p>
            <a:pPr marL="742950" indent="-742950">
              <a:buFont typeface="+mj-lt"/>
              <a:buAutoNum type="arabicPeriod"/>
            </a:pPr>
            <a:r>
              <a:rPr lang="en-US" sz="4000" u="sng" dirty="0" smtClean="0"/>
              <a:t>Worshipping</a:t>
            </a:r>
            <a:r>
              <a:rPr lang="en-US" sz="4000" dirty="0" smtClean="0"/>
              <a:t> </a:t>
            </a:r>
            <a:r>
              <a:rPr lang="en-US" sz="4000" dirty="0"/>
              <a:t>in Spirit </a:t>
            </a:r>
            <a:r>
              <a:rPr lang="en-US" sz="3600" dirty="0"/>
              <a:t>(Jn. 4:23,24) </a:t>
            </a:r>
            <a:endParaRPr lang="en-US" sz="3600" dirty="0" smtClean="0"/>
          </a:p>
          <a:p>
            <a:pPr marL="742950" indent="-742950">
              <a:buFont typeface="+mj-lt"/>
              <a:buAutoNum type="arabicPeriod"/>
            </a:pPr>
            <a:r>
              <a:rPr lang="en-US" sz="4000" u="sng" dirty="0" smtClean="0"/>
              <a:t>Hearing</a:t>
            </a:r>
            <a:r>
              <a:rPr lang="en-US" sz="4000" dirty="0" smtClean="0"/>
              <a:t> and </a:t>
            </a:r>
            <a:r>
              <a:rPr lang="en-US" sz="4000" u="sng" dirty="0" smtClean="0"/>
              <a:t>seeing</a:t>
            </a:r>
            <a:r>
              <a:rPr lang="en-US" sz="4000" dirty="0" smtClean="0"/>
              <a:t> what Jesus is doing and doing the same thing (Jn.5:19,20,30) </a:t>
            </a:r>
          </a:p>
          <a:p>
            <a:pPr marL="0" indent="0" algn="ctr">
              <a:buNone/>
            </a:pPr>
            <a:endParaRPr lang="en-US" sz="4000" dirty="0"/>
          </a:p>
        </p:txBody>
      </p:sp>
    </p:spTree>
    <p:extLst>
      <p:ext uri="{BB962C8B-B14F-4D97-AF65-F5344CB8AC3E}">
        <p14:creationId xmlns:p14="http://schemas.microsoft.com/office/powerpoint/2010/main" val="42433940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61950"/>
            <a:ext cx="7848600" cy="4648200"/>
          </a:xfrm>
        </p:spPr>
        <p:txBody>
          <a:bodyPr>
            <a:normAutofit fontScale="92500" lnSpcReduction="20000"/>
          </a:bodyPr>
          <a:lstStyle/>
          <a:p>
            <a:r>
              <a:rPr lang="en-US" sz="5400" i="1" dirty="0" smtClean="0">
                <a:solidFill>
                  <a:srgbClr val="C00000"/>
                </a:solidFill>
              </a:rPr>
              <a:t>Rather than seeing empty space…</a:t>
            </a:r>
          </a:p>
          <a:p>
            <a:r>
              <a:rPr lang="en-US" sz="4000" u="sng" dirty="0" smtClean="0"/>
              <a:t>I </a:t>
            </a:r>
            <a:r>
              <a:rPr lang="en-US" sz="4000" u="sng" dirty="0"/>
              <a:t>choose to see true </a:t>
            </a:r>
            <a:r>
              <a:rPr lang="en-US" sz="4000" u="sng" dirty="0" smtClean="0"/>
              <a:t>reality</a:t>
            </a:r>
            <a:r>
              <a:rPr lang="en-US" sz="4000" dirty="0" smtClean="0"/>
              <a:t>, to </a:t>
            </a:r>
            <a:r>
              <a:rPr lang="en-US" sz="4000" dirty="0"/>
              <a:t>see God’s energy, flowing everywhere, all the time. I see God’s Spirit, energizing every </a:t>
            </a:r>
            <a:r>
              <a:rPr lang="en-US" sz="4000" dirty="0" smtClean="0"/>
              <a:t>atom, </a:t>
            </a:r>
            <a:r>
              <a:rPr lang="en-US" sz="4000" dirty="0"/>
              <a:t>transforming every </a:t>
            </a:r>
            <a:r>
              <a:rPr lang="en-US" sz="4000" dirty="0" smtClean="0"/>
              <a:t>molecule and healing </a:t>
            </a:r>
            <a:r>
              <a:rPr lang="en-US" sz="4000" dirty="0"/>
              <a:t>all </a:t>
            </a:r>
            <a:r>
              <a:rPr lang="en-US" sz="4000" dirty="0" smtClean="0"/>
              <a:t>who are </a:t>
            </a:r>
            <a:r>
              <a:rPr lang="en-US" sz="4000" dirty="0"/>
              <a:t>oppressed by the devil.</a:t>
            </a:r>
          </a:p>
          <a:p>
            <a:endParaRPr lang="en-US" sz="4000" dirty="0" smtClean="0"/>
          </a:p>
          <a:p>
            <a:r>
              <a:rPr lang="en-US" sz="5200" i="1" dirty="0" smtClean="0">
                <a:solidFill>
                  <a:srgbClr val="C00000"/>
                </a:solidFill>
              </a:rPr>
              <a:t>“</a:t>
            </a:r>
            <a:r>
              <a:rPr lang="en-US" sz="5200" i="1" dirty="0">
                <a:solidFill>
                  <a:srgbClr val="C00000"/>
                </a:solidFill>
              </a:rPr>
              <a:t>In Him all things hold together</a:t>
            </a:r>
            <a:r>
              <a:rPr lang="en-US" sz="5200" i="1" dirty="0" smtClean="0">
                <a:solidFill>
                  <a:srgbClr val="C00000"/>
                </a:solidFill>
              </a:rPr>
              <a:t>”</a:t>
            </a:r>
            <a:endParaRPr lang="en-US" sz="5200" i="1" dirty="0">
              <a:solidFill>
                <a:srgbClr val="C00000"/>
              </a:solidFill>
            </a:endParaRPr>
          </a:p>
        </p:txBody>
      </p:sp>
    </p:spTree>
    <p:extLst>
      <p:ext uri="{BB962C8B-B14F-4D97-AF65-F5344CB8AC3E}">
        <p14:creationId xmlns:p14="http://schemas.microsoft.com/office/powerpoint/2010/main" val="203048382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85000" lnSpcReduction="20000"/>
          </a:bodyPr>
          <a:lstStyle/>
          <a:p>
            <a:pPr algn="l"/>
            <a:r>
              <a:rPr lang="en-US" sz="5400" dirty="0"/>
              <a:t>I see shimmering waves of light around me. </a:t>
            </a:r>
            <a:r>
              <a:rPr lang="en-US" sz="5400" dirty="0" smtClean="0"/>
              <a:t>When </a:t>
            </a:r>
            <a:r>
              <a:rPr lang="en-US" sz="5400" dirty="0"/>
              <a:t>I look to the throne room I also see Him as shimmering waves of light and energy, swirling around the thrones of God and Jesus. I </a:t>
            </a:r>
            <a:r>
              <a:rPr lang="en-US" sz="5400" dirty="0" smtClean="0"/>
              <a:t>see </a:t>
            </a:r>
            <a:r>
              <a:rPr lang="en-US" sz="5400" dirty="0"/>
              <a:t>His energy lighting me within.</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7127237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85000" lnSpcReduction="10000"/>
          </a:bodyPr>
          <a:lstStyle/>
          <a:p>
            <a:r>
              <a:rPr lang="en-US" sz="5400" dirty="0">
                <a:solidFill>
                  <a:srgbClr val="C00000"/>
                </a:solidFill>
              </a:rPr>
              <a:t>Journaling meditation </a:t>
            </a:r>
            <a:r>
              <a:rPr lang="en-US" sz="5400" dirty="0" smtClean="0">
                <a:solidFill>
                  <a:srgbClr val="C00000"/>
                </a:solidFill>
              </a:rPr>
              <a:t>exercise </a:t>
            </a:r>
            <a:r>
              <a:rPr lang="en-US" sz="5400" dirty="0" smtClean="0"/>
              <a:t>Lord</a:t>
            </a:r>
            <a:r>
              <a:rPr lang="en-US" sz="5400" dirty="0"/>
              <a:t>, what do you want to speak to me concerning </a:t>
            </a:r>
            <a:r>
              <a:rPr lang="en-US" sz="5400" dirty="0" smtClean="0"/>
              <a:t>seeing  and trusting in the </a:t>
            </a:r>
            <a:r>
              <a:rPr lang="en-US" sz="5400" dirty="0"/>
              <a:t>presence and the power of your Spirit in and through </a:t>
            </a:r>
            <a:r>
              <a:rPr lang="en-US" sz="5400" dirty="0" smtClean="0"/>
              <a:t>me</a:t>
            </a:r>
            <a:r>
              <a:rPr lang="en-US" sz="5400" dirty="0"/>
              <a:t>?</a:t>
            </a:r>
            <a:endParaRPr lang="en-US" sz="5400" dirty="0">
              <a:latin typeface="Garamond" panose="02020404030301010803" pitchFamily="18" charset="0"/>
            </a:endParaRPr>
          </a:p>
        </p:txBody>
      </p:sp>
    </p:spTree>
    <p:extLst>
      <p:ext uri="{BB962C8B-B14F-4D97-AF65-F5344CB8AC3E}">
        <p14:creationId xmlns:p14="http://schemas.microsoft.com/office/powerpoint/2010/main" val="28221200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a:bodyPr>
          <a:lstStyle/>
          <a:p>
            <a:r>
              <a:rPr lang="en-US" sz="4000" dirty="0" smtClean="0"/>
              <a:t>Application exercise - do the </a:t>
            </a:r>
            <a:br>
              <a:rPr lang="en-US" sz="4000" dirty="0" smtClean="0"/>
            </a:br>
            <a:r>
              <a:rPr lang="en-US" sz="5400" dirty="0" smtClean="0">
                <a:solidFill>
                  <a:srgbClr val="C00000"/>
                </a:solidFill>
              </a:rPr>
              <a:t>River of Life Devotional</a:t>
            </a:r>
          </a:p>
          <a:p>
            <a:r>
              <a:rPr lang="en-US" sz="4800" dirty="0" smtClean="0">
                <a:hlinkClick r:id="rId2"/>
              </a:rPr>
              <a:t>cwgministries.org/immersed</a:t>
            </a:r>
            <a:endParaRPr lang="en-US" sz="4800" dirty="0" smtClean="0"/>
          </a:p>
          <a:p>
            <a:r>
              <a:rPr lang="en-US" sz="4800" dirty="0" smtClean="0"/>
              <a:t>Saturate yourself and soak in the Holy Spirit daily</a:t>
            </a:r>
            <a:endParaRPr lang="en-US" sz="5400" dirty="0">
              <a:latin typeface="Garamond" panose="02020404030301010803" pitchFamily="18" charset="0"/>
            </a:endParaRPr>
          </a:p>
        </p:txBody>
      </p:sp>
    </p:spTree>
    <p:extLst>
      <p:ext uri="{BB962C8B-B14F-4D97-AF65-F5344CB8AC3E}">
        <p14:creationId xmlns:p14="http://schemas.microsoft.com/office/powerpoint/2010/main" val="7817891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15200" cy="4343400"/>
          </a:xfrm>
        </p:spPr>
        <p:txBody>
          <a:bodyPr>
            <a:normAutofit/>
          </a:bodyPr>
          <a:lstStyle/>
          <a:p>
            <a:endParaRPr lang="en-US" sz="54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6" y="0"/>
            <a:ext cx="7997668" cy="5143500"/>
          </a:xfrm>
          <a:prstGeom prst="rect">
            <a:avLst/>
          </a:prstGeom>
        </p:spPr>
      </p:pic>
    </p:spTree>
    <p:extLst>
      <p:ext uri="{BB962C8B-B14F-4D97-AF65-F5344CB8AC3E}">
        <p14:creationId xmlns:p14="http://schemas.microsoft.com/office/powerpoint/2010/main" val="2241317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sh\Dropbox\Josh\Quick Share\powerpoint\slide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0"/>
            <a:ext cx="5794690" cy="38671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019800" y="742950"/>
            <a:ext cx="2971800" cy="4114800"/>
          </a:xfrm>
        </p:spPr>
        <p:txBody>
          <a:bodyPr>
            <a:normAutofit fontScale="92500" lnSpcReduction="20000"/>
          </a:bodyPr>
          <a:lstStyle/>
          <a:p>
            <a:r>
              <a:rPr lang="en-US" sz="4800" dirty="0" smtClean="0"/>
              <a:t>Key Insight!</a:t>
            </a:r>
          </a:p>
          <a:p>
            <a:r>
              <a:rPr lang="en-US" sz="3900" dirty="0" smtClean="0">
                <a:solidFill>
                  <a:srgbClr val="C00000"/>
                </a:solidFill>
              </a:rPr>
              <a:t>Whatever </a:t>
            </a:r>
            <a:r>
              <a:rPr lang="en-US" sz="3900" dirty="0" smtClean="0">
                <a:solidFill>
                  <a:srgbClr val="C00000"/>
                </a:solidFill>
              </a:rPr>
              <a:t/>
            </a:r>
            <a:br>
              <a:rPr lang="en-US" sz="3900" dirty="0" smtClean="0">
                <a:solidFill>
                  <a:srgbClr val="C00000"/>
                </a:solidFill>
              </a:rPr>
            </a:br>
            <a:r>
              <a:rPr lang="en-US" sz="3900" dirty="0" smtClean="0">
                <a:solidFill>
                  <a:srgbClr val="C00000"/>
                </a:solidFill>
              </a:rPr>
              <a:t>I </a:t>
            </a:r>
            <a:r>
              <a:rPr lang="en-US" sz="3900" dirty="0" smtClean="0">
                <a:solidFill>
                  <a:srgbClr val="C00000"/>
                </a:solidFill>
              </a:rPr>
              <a:t>gaze upon grows within me and </a:t>
            </a:r>
            <a:r>
              <a:rPr lang="en-US" sz="3900" dirty="0">
                <a:solidFill>
                  <a:srgbClr val="C00000"/>
                </a:solidFill>
              </a:rPr>
              <a:t>w</a:t>
            </a:r>
            <a:r>
              <a:rPr lang="en-US" sz="3900" dirty="0" smtClean="0">
                <a:solidFill>
                  <a:srgbClr val="C00000"/>
                </a:solidFill>
              </a:rPr>
              <a:t>hatever grows within me, </a:t>
            </a:r>
            <a:r>
              <a:rPr lang="en-US" sz="3900" dirty="0" smtClean="0">
                <a:solidFill>
                  <a:srgbClr val="C00000"/>
                </a:solidFill>
              </a:rPr>
              <a:t/>
            </a:r>
            <a:br>
              <a:rPr lang="en-US" sz="3900" dirty="0" smtClean="0">
                <a:solidFill>
                  <a:srgbClr val="C00000"/>
                </a:solidFill>
              </a:rPr>
            </a:br>
            <a:r>
              <a:rPr lang="en-US" sz="3900" dirty="0" smtClean="0">
                <a:solidFill>
                  <a:srgbClr val="C00000"/>
                </a:solidFill>
              </a:rPr>
              <a:t>I </a:t>
            </a:r>
            <a:r>
              <a:rPr lang="en-US" sz="3900" dirty="0" smtClean="0">
                <a:solidFill>
                  <a:srgbClr val="C00000"/>
                </a:solidFill>
              </a:rPr>
              <a:t>become.</a:t>
            </a:r>
            <a:endParaRPr lang="en-US" sz="3900" dirty="0">
              <a:solidFill>
                <a:srgbClr val="C00000"/>
              </a:solidFill>
            </a:endParaRPr>
          </a:p>
        </p:txBody>
      </p:sp>
    </p:spTree>
    <p:extLst>
      <p:ext uri="{BB962C8B-B14F-4D97-AF65-F5344CB8AC3E}">
        <p14:creationId xmlns:p14="http://schemas.microsoft.com/office/powerpoint/2010/main" val="7388419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lnSpcReduction="10000"/>
          </a:bodyPr>
          <a:lstStyle/>
          <a:p>
            <a:r>
              <a:rPr lang="en-US" sz="4300" dirty="0" smtClean="0"/>
              <a:t>Chapter </a:t>
            </a:r>
            <a:r>
              <a:rPr lang="en-US" sz="4300" dirty="0"/>
              <a:t>7 </a:t>
            </a:r>
            <a:endParaRPr lang="en-US" sz="4300" dirty="0" smtClean="0"/>
          </a:p>
          <a:p>
            <a:r>
              <a:rPr lang="en-US" sz="5400" i="1" dirty="0"/>
              <a:t>“</a:t>
            </a:r>
            <a:r>
              <a:rPr lang="en-US" sz="7100" i="1" dirty="0"/>
              <a:t>Faith energized </a:t>
            </a:r>
            <a:r>
              <a:rPr lang="en-US" sz="7100" i="1" dirty="0">
                <a:solidFill>
                  <a:srgbClr val="C00000"/>
                </a:solidFill>
              </a:rPr>
              <a:t>by love</a:t>
            </a:r>
            <a:r>
              <a:rPr lang="en-US" sz="7100" i="1" dirty="0"/>
              <a:t>”</a:t>
            </a:r>
            <a:r>
              <a:rPr lang="en-US" sz="7100" dirty="0"/>
              <a:t> </a:t>
            </a:r>
            <a:r>
              <a:rPr lang="en-US" sz="5400" dirty="0" smtClean="0"/>
              <a:t/>
            </a:r>
            <a:br>
              <a:rPr lang="en-US" sz="5400" dirty="0" smtClean="0"/>
            </a:br>
            <a:r>
              <a:rPr lang="en-US" sz="5400" dirty="0" smtClean="0"/>
              <a:t>             </a:t>
            </a:r>
            <a:r>
              <a:rPr lang="en-US" sz="4300" dirty="0" smtClean="0"/>
              <a:t>(</a:t>
            </a:r>
            <a:r>
              <a:rPr lang="en-US" sz="4300" dirty="0"/>
              <a:t>Gal. 5:6) </a:t>
            </a:r>
          </a:p>
          <a:p>
            <a:r>
              <a:rPr lang="en-US" sz="5400" b="1" dirty="0" smtClean="0"/>
              <a:t> </a:t>
            </a:r>
            <a:r>
              <a:rPr lang="en-US" sz="5400" dirty="0"/>
              <a:t>Love is God’s </a:t>
            </a:r>
            <a:r>
              <a:rPr lang="en-US" sz="5400" dirty="0">
                <a:solidFill>
                  <a:srgbClr val="C00000"/>
                </a:solidFill>
              </a:rPr>
              <a:t>on/off switch </a:t>
            </a:r>
            <a:r>
              <a:rPr lang="en-US" sz="5400" dirty="0"/>
              <a:t>for unleashing healing power</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408580295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a:bodyPr>
          <a:lstStyle/>
          <a:p>
            <a:r>
              <a:rPr lang="en-US" sz="5400" dirty="0" smtClean="0"/>
              <a:t>LOVE </a:t>
            </a:r>
            <a:r>
              <a:rPr lang="en-US" sz="5400" dirty="0"/>
              <a:t>and FEAR are KEY emotions </a:t>
            </a:r>
            <a:r>
              <a:rPr lang="en-US" sz="5400" dirty="0">
                <a:solidFill>
                  <a:srgbClr val="C00000"/>
                </a:solidFill>
              </a:rPr>
              <a:t>contrasted</a:t>
            </a:r>
            <a:r>
              <a:rPr lang="en-US" sz="5400" dirty="0"/>
              <a:t> in </a:t>
            </a:r>
            <a:r>
              <a:rPr lang="en-US" sz="5400" dirty="0" smtClean="0"/>
              <a:t>Scripture. Both move us.</a:t>
            </a:r>
            <a:endParaRPr lang="en-US" sz="5400" dirty="0"/>
          </a:p>
          <a:p>
            <a:r>
              <a:rPr lang="en-US" sz="5400" i="1" dirty="0">
                <a:solidFill>
                  <a:srgbClr val="C00000"/>
                </a:solidFill>
              </a:rPr>
              <a:t>Perfect </a:t>
            </a:r>
            <a:r>
              <a:rPr lang="en-US" sz="5400" i="1" u="sng" dirty="0">
                <a:solidFill>
                  <a:srgbClr val="C00000"/>
                </a:solidFill>
              </a:rPr>
              <a:t>Love</a:t>
            </a:r>
            <a:r>
              <a:rPr lang="en-US" sz="5400" i="1" dirty="0">
                <a:solidFill>
                  <a:srgbClr val="C00000"/>
                </a:solidFill>
              </a:rPr>
              <a:t> casts out </a:t>
            </a:r>
            <a:r>
              <a:rPr lang="en-US" sz="5400" i="1" u="sng" dirty="0">
                <a:solidFill>
                  <a:srgbClr val="C00000"/>
                </a:solidFill>
              </a:rPr>
              <a:t>fear</a:t>
            </a:r>
            <a:r>
              <a:rPr lang="en-US" sz="5400" dirty="0">
                <a:solidFill>
                  <a:srgbClr val="C00000"/>
                </a:solidFill>
              </a:rPr>
              <a:t> </a:t>
            </a:r>
          </a:p>
          <a:p>
            <a:r>
              <a:rPr lang="en-US" sz="4400" dirty="0"/>
              <a:t>(1 Jn. 4:18)</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300314858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38150"/>
            <a:ext cx="8001000" cy="4495800"/>
          </a:xfrm>
        </p:spPr>
        <p:txBody>
          <a:bodyPr>
            <a:normAutofit/>
          </a:bodyPr>
          <a:lstStyle/>
          <a:p>
            <a:pPr marL="0" lvl="0" indent="0" algn="ctr">
              <a:buNone/>
            </a:pPr>
            <a:r>
              <a:rPr lang="en-US" sz="6000" dirty="0">
                <a:solidFill>
                  <a:srgbClr val="C00000"/>
                </a:solidFill>
              </a:rPr>
              <a:t>God’s thoughts (truth</a:t>
            </a:r>
            <a:r>
              <a:rPr lang="en-US" sz="6000" dirty="0" smtClean="0">
                <a:solidFill>
                  <a:srgbClr val="C00000"/>
                </a:solidFill>
              </a:rPr>
              <a:t>), </a:t>
            </a:r>
          </a:p>
          <a:p>
            <a:pPr marL="0" lvl="0" indent="0" algn="ctr">
              <a:buNone/>
            </a:pPr>
            <a:r>
              <a:rPr lang="en-US" sz="6000" dirty="0" smtClean="0"/>
              <a:t>when </a:t>
            </a:r>
            <a:r>
              <a:rPr lang="en-US" sz="6000" dirty="0"/>
              <a:t>aligned with </a:t>
            </a:r>
            <a:r>
              <a:rPr lang="en-US" sz="6000" dirty="0" smtClean="0"/>
              <a:t>God’s </a:t>
            </a:r>
            <a:r>
              <a:rPr lang="en-US" sz="6000" dirty="0"/>
              <a:t>emotion of</a:t>
            </a:r>
            <a:r>
              <a:rPr lang="en-US" sz="6000" b="1" dirty="0"/>
              <a:t> </a:t>
            </a:r>
            <a:r>
              <a:rPr lang="en-US" sz="6000" dirty="0" smtClean="0">
                <a:solidFill>
                  <a:srgbClr val="C00000"/>
                </a:solidFill>
              </a:rPr>
              <a:t>love, </a:t>
            </a:r>
            <a:r>
              <a:rPr lang="en-US" sz="6000" dirty="0" smtClean="0"/>
              <a:t>release </a:t>
            </a:r>
            <a:r>
              <a:rPr lang="en-US" sz="6000" u="sng" dirty="0">
                <a:solidFill>
                  <a:srgbClr val="C00000"/>
                </a:solidFill>
              </a:rPr>
              <a:t>God’s power</a:t>
            </a:r>
            <a:r>
              <a:rPr lang="en-US" sz="6000" dirty="0">
                <a:solidFill>
                  <a:srgbClr val="C00000"/>
                </a:solidFill>
              </a:rPr>
              <a:t> </a:t>
            </a:r>
            <a:r>
              <a:rPr lang="en-US" sz="6000" dirty="0"/>
              <a:t>(Gal. 5:6)</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7636271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543800" cy="4419600"/>
          </a:xfrm>
        </p:spPr>
        <p:txBody>
          <a:bodyPr>
            <a:noAutofit/>
          </a:bodyPr>
          <a:lstStyle/>
          <a:p>
            <a:pPr marL="0" lvl="0" indent="0" algn="ctr">
              <a:buNone/>
            </a:pPr>
            <a:r>
              <a:rPr lang="en-US" sz="6000" dirty="0">
                <a:solidFill>
                  <a:srgbClr val="C00000"/>
                </a:solidFill>
              </a:rPr>
              <a:t>God’s thoughts (truth</a:t>
            </a:r>
            <a:r>
              <a:rPr lang="en-US" sz="6000" dirty="0" smtClean="0">
                <a:solidFill>
                  <a:srgbClr val="C00000"/>
                </a:solidFill>
              </a:rPr>
              <a:t>), </a:t>
            </a:r>
            <a:r>
              <a:rPr lang="en-US" sz="6000" dirty="0"/>
              <a:t>when aligned with </a:t>
            </a:r>
            <a:r>
              <a:rPr lang="en-US" sz="6000" dirty="0" err="1" smtClean="0"/>
              <a:t>satan’s</a:t>
            </a:r>
            <a:r>
              <a:rPr lang="en-US" sz="6000" dirty="0" smtClean="0"/>
              <a:t> </a:t>
            </a:r>
            <a:r>
              <a:rPr lang="en-US" sz="6000" dirty="0"/>
              <a:t>emotion of </a:t>
            </a:r>
            <a:r>
              <a:rPr lang="en-US" sz="6000" dirty="0" smtClean="0">
                <a:solidFill>
                  <a:srgbClr val="C00000"/>
                </a:solidFill>
              </a:rPr>
              <a:t>fear,</a:t>
            </a:r>
            <a:r>
              <a:rPr lang="en-US" sz="6000" dirty="0" smtClean="0"/>
              <a:t> release </a:t>
            </a:r>
            <a:r>
              <a:rPr lang="en-US" sz="6000" u="sng" dirty="0">
                <a:solidFill>
                  <a:srgbClr val="C00000"/>
                </a:solidFill>
              </a:rPr>
              <a:t>no </a:t>
            </a:r>
            <a:r>
              <a:rPr lang="en-US" sz="6000" u="sng" dirty="0" smtClean="0">
                <a:solidFill>
                  <a:srgbClr val="C00000"/>
                </a:solidFill>
              </a:rPr>
              <a:t>result </a:t>
            </a:r>
          </a:p>
          <a:p>
            <a:pPr marL="0" lvl="0" indent="0" algn="ctr">
              <a:buNone/>
            </a:pPr>
            <a:r>
              <a:rPr lang="en-US" sz="4800" dirty="0" err="1" smtClean="0">
                <a:solidFill>
                  <a:srgbClr val="C00000"/>
                </a:solidFill>
              </a:rPr>
              <a:t>Mis</a:t>
            </a:r>
            <a:r>
              <a:rPr lang="en-US" sz="4800" dirty="0" smtClean="0">
                <a:solidFill>
                  <a:srgbClr val="C00000"/>
                </a:solidFill>
              </a:rPr>
              <a:t>-matched alignment</a:t>
            </a:r>
          </a:p>
          <a:p>
            <a:pPr marL="0" lvl="0" indent="0" algn="ctr">
              <a:buNone/>
            </a:pPr>
            <a:endParaRPr lang="en-US" sz="6000" u="sng" dirty="0">
              <a:solidFill>
                <a:srgbClr val="C00000"/>
              </a:solidFill>
            </a:endParaRP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3345722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5400" dirty="0">
                <a:solidFill>
                  <a:srgbClr val="C00000"/>
                </a:solidFill>
              </a:rPr>
              <a:t>Satan’s thoughts (lies</a:t>
            </a:r>
            <a:r>
              <a:rPr lang="en-US" sz="5400" dirty="0" smtClean="0">
                <a:solidFill>
                  <a:srgbClr val="C00000"/>
                </a:solidFill>
              </a:rPr>
              <a:t>), </a:t>
            </a:r>
            <a:r>
              <a:rPr lang="en-US" sz="5400" dirty="0"/>
              <a:t>aligned with </a:t>
            </a:r>
            <a:r>
              <a:rPr lang="en-US" sz="5400" dirty="0" err="1" smtClean="0"/>
              <a:t>satan’s</a:t>
            </a:r>
            <a:r>
              <a:rPr lang="en-US" sz="5400" dirty="0" smtClean="0"/>
              <a:t> </a:t>
            </a:r>
            <a:r>
              <a:rPr lang="en-US" sz="5400" dirty="0"/>
              <a:t>emotion of </a:t>
            </a:r>
            <a:r>
              <a:rPr lang="en-US" sz="5400" dirty="0">
                <a:solidFill>
                  <a:srgbClr val="C00000"/>
                </a:solidFill>
              </a:rPr>
              <a:t>fear, </a:t>
            </a:r>
            <a:r>
              <a:rPr lang="en-US" sz="5400" dirty="0" smtClean="0"/>
              <a:t>release </a:t>
            </a:r>
            <a:r>
              <a:rPr lang="en-US" sz="5400" dirty="0">
                <a:solidFill>
                  <a:srgbClr val="C00000"/>
                </a:solidFill>
              </a:rPr>
              <a:t>satan’s </a:t>
            </a:r>
            <a:r>
              <a:rPr lang="en-US" sz="5400" dirty="0" smtClean="0">
                <a:solidFill>
                  <a:srgbClr val="C00000"/>
                </a:solidFill>
              </a:rPr>
              <a:t>power.</a:t>
            </a:r>
            <a:r>
              <a:rPr lang="en-US" sz="5400" dirty="0" smtClean="0"/>
              <a:t> </a:t>
            </a:r>
            <a:r>
              <a:rPr lang="en-US" sz="6000" i="1" u="sng" dirty="0" smtClean="0"/>
              <a:t>What </a:t>
            </a:r>
            <a:r>
              <a:rPr lang="en-US" sz="6000" i="1" u="sng" dirty="0"/>
              <a:t>I fear comes</a:t>
            </a:r>
            <a:r>
              <a:rPr lang="en-US" sz="6000" i="1" dirty="0"/>
              <a:t> upon </a:t>
            </a:r>
            <a:r>
              <a:rPr lang="en-US" sz="6000" i="1" dirty="0" smtClean="0"/>
              <a:t>me </a:t>
            </a:r>
            <a:r>
              <a:rPr lang="en-US" sz="5400" dirty="0"/>
              <a:t>(Job. 3:25) </a:t>
            </a:r>
            <a:endParaRPr lang="en-US" sz="5400" i="1" dirty="0"/>
          </a:p>
          <a:p>
            <a:pPr marL="0" indent="0" algn="ctr">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42433940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85750"/>
            <a:ext cx="7924800" cy="4724400"/>
          </a:xfrm>
        </p:spPr>
        <p:txBody>
          <a:bodyPr>
            <a:normAutofit lnSpcReduction="10000"/>
          </a:bodyPr>
          <a:lstStyle/>
          <a:p>
            <a:pPr algn="l"/>
            <a:r>
              <a:rPr lang="en-US" sz="5400" dirty="0" smtClean="0">
                <a:solidFill>
                  <a:srgbClr val="C00000"/>
                </a:solidFill>
                <a:latin typeface="Garamond" panose="02020404030301010803" pitchFamily="18" charset="0"/>
              </a:rPr>
              <a:t>Align the following three</a:t>
            </a:r>
          </a:p>
          <a:p>
            <a:pPr marL="685800" indent="-685800" algn="l">
              <a:buFont typeface="Arial" panose="020B0604020202020204" pitchFamily="34" charset="0"/>
              <a:buChar char="•"/>
            </a:pPr>
            <a:r>
              <a:rPr lang="en-US" sz="5400" dirty="0" smtClean="0"/>
              <a:t>Heart - e</a:t>
            </a:r>
            <a:r>
              <a:rPr lang="en-US" sz="5400" dirty="0" smtClean="0">
                <a:latin typeface="Garamond" panose="02020404030301010803" pitchFamily="18" charset="0"/>
              </a:rPr>
              <a:t>motions</a:t>
            </a:r>
          </a:p>
          <a:p>
            <a:pPr marL="685800" indent="-685800" algn="l">
              <a:buFont typeface="Arial" panose="020B0604020202020204" pitchFamily="34" charset="0"/>
              <a:buChar char="•"/>
            </a:pPr>
            <a:r>
              <a:rPr lang="en-US" sz="5400" dirty="0" smtClean="0"/>
              <a:t>Head - beliefs</a:t>
            </a:r>
            <a:r>
              <a:rPr lang="en-US" sz="5400" dirty="0" smtClean="0">
                <a:latin typeface="Garamond" panose="02020404030301010803" pitchFamily="18" charset="0"/>
              </a:rPr>
              <a:t>  </a:t>
            </a:r>
          </a:p>
          <a:p>
            <a:pPr marL="685800" indent="-685800" algn="l">
              <a:buFont typeface="Arial" panose="020B0604020202020204" pitchFamily="34" charset="0"/>
              <a:buChar char="•"/>
            </a:pPr>
            <a:r>
              <a:rPr lang="en-US" sz="5400" dirty="0" smtClean="0"/>
              <a:t>B</a:t>
            </a:r>
            <a:r>
              <a:rPr lang="en-US" sz="5400" dirty="0" smtClean="0">
                <a:latin typeface="Garamond" panose="02020404030301010803" pitchFamily="18" charset="0"/>
              </a:rPr>
              <a:t>ody </a:t>
            </a:r>
            <a:r>
              <a:rPr lang="en-US" sz="5400" dirty="0" smtClean="0"/>
              <a:t>– </a:t>
            </a:r>
            <a:r>
              <a:rPr lang="en-US" sz="5400" dirty="0" smtClean="0">
                <a:latin typeface="Garamond" panose="02020404030301010803" pitchFamily="18" charset="0"/>
              </a:rPr>
              <a:t>speech  </a:t>
            </a:r>
          </a:p>
          <a:p>
            <a:pPr algn="l"/>
            <a:r>
              <a:rPr lang="en-US" sz="5200" i="1" dirty="0" smtClean="0">
                <a:solidFill>
                  <a:srgbClr val="C00000"/>
                </a:solidFill>
              </a:rPr>
              <a:t>And  the Spirit’s power is released</a:t>
            </a:r>
            <a:endParaRPr lang="en-US" sz="5200" i="1" dirty="0">
              <a:solidFill>
                <a:srgbClr val="C00000"/>
              </a:solidFill>
            </a:endParaRPr>
          </a:p>
        </p:txBody>
      </p:sp>
    </p:spTree>
    <p:extLst>
      <p:ext uri="{BB962C8B-B14F-4D97-AF65-F5344CB8AC3E}">
        <p14:creationId xmlns:p14="http://schemas.microsoft.com/office/powerpoint/2010/main" val="203048382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lnSpcReduction="10000"/>
          </a:bodyPr>
          <a:lstStyle/>
          <a:p>
            <a:r>
              <a:rPr lang="en-US" sz="6000" dirty="0"/>
              <a:t>Jesus </a:t>
            </a:r>
            <a:r>
              <a:rPr lang="en-US" sz="6000" i="1" dirty="0"/>
              <a:t>“</a:t>
            </a:r>
            <a:r>
              <a:rPr lang="en-US" sz="6000" i="1" dirty="0">
                <a:solidFill>
                  <a:srgbClr val="C00000"/>
                </a:solidFill>
              </a:rPr>
              <a:t>felt</a:t>
            </a:r>
            <a:r>
              <a:rPr lang="en-US" sz="6000" i="1" dirty="0"/>
              <a:t> compassion for them and healed their sick.”</a:t>
            </a:r>
            <a:r>
              <a:rPr lang="en-US" sz="6000" dirty="0"/>
              <a:t> (Matt. 14:14)</a:t>
            </a:r>
          </a:p>
          <a:p>
            <a:r>
              <a:rPr lang="en-US" sz="6600" dirty="0" smtClean="0">
                <a:solidFill>
                  <a:srgbClr val="C00000"/>
                </a:solidFill>
              </a:rPr>
              <a:t>He </a:t>
            </a:r>
            <a:r>
              <a:rPr lang="en-US" sz="6600" u="sng" dirty="0" smtClean="0">
                <a:solidFill>
                  <a:srgbClr val="C00000"/>
                </a:solidFill>
              </a:rPr>
              <a:t>felt</a:t>
            </a:r>
            <a:r>
              <a:rPr lang="en-US" sz="6600" dirty="0" smtClean="0">
                <a:solidFill>
                  <a:srgbClr val="C00000"/>
                </a:solidFill>
              </a:rPr>
              <a:t>, </a:t>
            </a:r>
            <a:r>
              <a:rPr lang="en-US" sz="6600" dirty="0">
                <a:solidFill>
                  <a:srgbClr val="C00000"/>
                </a:solidFill>
              </a:rPr>
              <a:t>H</a:t>
            </a:r>
            <a:r>
              <a:rPr lang="en-US" sz="6600" dirty="0" smtClean="0">
                <a:solidFill>
                  <a:srgbClr val="C00000"/>
                </a:solidFill>
              </a:rPr>
              <a:t>e </a:t>
            </a:r>
            <a:r>
              <a:rPr lang="en-US" sz="6600" u="sng" dirty="0" smtClean="0">
                <a:solidFill>
                  <a:srgbClr val="C00000"/>
                </a:solidFill>
              </a:rPr>
              <a:t>believed</a:t>
            </a:r>
            <a:r>
              <a:rPr lang="en-US" sz="6600" dirty="0" smtClean="0">
                <a:solidFill>
                  <a:srgbClr val="C00000"/>
                </a:solidFill>
              </a:rPr>
              <a:t>, He </a:t>
            </a:r>
            <a:r>
              <a:rPr lang="en-US" sz="6600" u="sng" dirty="0" smtClean="0">
                <a:solidFill>
                  <a:srgbClr val="C00000"/>
                </a:solidFill>
              </a:rPr>
              <a:t>spoke</a:t>
            </a:r>
            <a:endParaRPr lang="en-US" sz="6600" u="sng" dirty="0">
              <a:solidFill>
                <a:srgbClr val="C00000"/>
              </a:solidFill>
            </a:endParaRPr>
          </a:p>
        </p:txBody>
      </p:sp>
    </p:spTree>
    <p:extLst>
      <p:ext uri="{BB962C8B-B14F-4D97-AF65-F5344CB8AC3E}">
        <p14:creationId xmlns:p14="http://schemas.microsoft.com/office/powerpoint/2010/main" val="171272379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a:bodyPr>
          <a:lstStyle/>
          <a:p>
            <a:r>
              <a:rPr lang="en-US" sz="5400" i="1" dirty="0">
                <a:solidFill>
                  <a:srgbClr val="C00000"/>
                </a:solidFill>
              </a:rPr>
              <a:t>Compassion is the divine frequency upon which God’s power is carried and released. </a:t>
            </a:r>
            <a:r>
              <a:rPr lang="en-US" sz="5400" i="1" dirty="0"/>
              <a:t/>
            </a:r>
            <a:br>
              <a:rPr lang="en-US" sz="5400" i="1" dirty="0"/>
            </a:br>
            <a:r>
              <a:rPr lang="en-US" sz="5400" i="1" dirty="0"/>
              <a:t>For Jesus, emotions were the channel of the </a:t>
            </a:r>
            <a:r>
              <a:rPr lang="en-US" sz="5400" i="1" dirty="0" smtClean="0"/>
              <a:t>Spirit’s </a:t>
            </a:r>
            <a:r>
              <a:rPr lang="en-US" sz="5400" i="1" dirty="0"/>
              <a:t>power.</a:t>
            </a:r>
            <a:endParaRPr lang="en-US" sz="5400" dirty="0">
              <a:latin typeface="Garamond" panose="02020404030301010803" pitchFamily="18" charset="0"/>
            </a:endParaRPr>
          </a:p>
        </p:txBody>
      </p:sp>
    </p:spTree>
    <p:extLst>
      <p:ext uri="{BB962C8B-B14F-4D97-AF65-F5344CB8AC3E}">
        <p14:creationId xmlns:p14="http://schemas.microsoft.com/office/powerpoint/2010/main" val="282212004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
            <a:ext cx="7924800" cy="4953000"/>
          </a:xfrm>
        </p:spPr>
        <p:txBody>
          <a:bodyPr>
            <a:noAutofit/>
          </a:bodyPr>
          <a:lstStyle/>
          <a:p>
            <a:pPr marL="0" indent="0" algn="ctr">
              <a:buNone/>
            </a:pPr>
            <a:r>
              <a:rPr lang="en-US" sz="3600" b="1" dirty="0" smtClean="0"/>
              <a:t>Spurgeon:  </a:t>
            </a:r>
            <a:r>
              <a:rPr lang="en-US" sz="3600" dirty="0" smtClean="0"/>
              <a:t>The </a:t>
            </a:r>
            <a:r>
              <a:rPr lang="en-US" sz="3600" dirty="0"/>
              <a:t>word compassion is a very remarkable one. It is not found in classic Greek. It is not found in the Septuagint. The fact is, it was a word coined by the evangelists [Gospel writers] themselves. They did not find one in the whole Greek language that suited their purpose, and therefore they had to make one</a:t>
            </a:r>
            <a:r>
              <a:rPr lang="en-US" sz="3600" b="1" dirty="0"/>
              <a:t>. </a:t>
            </a:r>
            <a:endParaRPr lang="en-US" sz="36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9746481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4400" dirty="0"/>
              <a:t>Compassion was a </a:t>
            </a:r>
            <a:r>
              <a:rPr lang="en-US" sz="4400" dirty="0">
                <a:solidFill>
                  <a:srgbClr val="C00000"/>
                </a:solidFill>
              </a:rPr>
              <a:t>noun</a:t>
            </a:r>
            <a:r>
              <a:rPr lang="en-US" sz="4400" dirty="0"/>
              <a:t> up until the time of the Gospel writers, and they changed it into a </a:t>
            </a:r>
            <a:r>
              <a:rPr lang="en-US" sz="4400" dirty="0">
                <a:solidFill>
                  <a:srgbClr val="C00000"/>
                </a:solidFill>
              </a:rPr>
              <a:t>verb</a:t>
            </a:r>
            <a:r>
              <a:rPr lang="en-US" sz="4400" dirty="0"/>
              <a:t> to describe the intensity of Jesus’ heart of compassion toward the people. </a:t>
            </a:r>
            <a:r>
              <a:rPr lang="en-US" sz="4400" dirty="0" smtClean="0"/>
              <a:t>Spurgeon </a:t>
            </a:r>
            <a:r>
              <a:rPr lang="en-US" sz="4400" dirty="0"/>
              <a:t>was </a:t>
            </a:r>
            <a:r>
              <a:rPr lang="en-US" sz="4400" dirty="0" smtClean="0"/>
              <a:t>right!</a:t>
            </a:r>
            <a:endParaRPr lang="en-US" sz="4400" dirty="0"/>
          </a:p>
        </p:txBody>
      </p:sp>
    </p:spTree>
    <p:extLst>
      <p:ext uri="{BB962C8B-B14F-4D97-AF65-F5344CB8AC3E}">
        <p14:creationId xmlns:p14="http://schemas.microsoft.com/office/powerpoint/2010/main" val="1584577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209550"/>
            <a:ext cx="7810500" cy="4648200"/>
          </a:xfrm>
        </p:spPr>
        <p:txBody>
          <a:bodyPr>
            <a:normAutofit fontScale="92500"/>
          </a:bodyPr>
          <a:lstStyle/>
          <a:p>
            <a:r>
              <a:rPr lang="en-US" sz="5400" b="1" dirty="0" smtClean="0"/>
              <a:t>A key devotional emerged</a:t>
            </a:r>
          </a:p>
          <a:p>
            <a:r>
              <a:rPr lang="en-US" sz="6000" i="1" dirty="0" smtClean="0">
                <a:solidFill>
                  <a:srgbClr val="C00000"/>
                </a:solidFill>
              </a:rPr>
              <a:t>River </a:t>
            </a:r>
            <a:r>
              <a:rPr lang="en-US" sz="6000" i="1" dirty="0">
                <a:solidFill>
                  <a:srgbClr val="C00000"/>
                </a:solidFill>
              </a:rPr>
              <a:t>of Life </a:t>
            </a:r>
            <a:r>
              <a:rPr lang="en-US" sz="5600" dirty="0" smtClean="0">
                <a:solidFill>
                  <a:srgbClr val="C00000"/>
                </a:solidFill>
              </a:rPr>
              <a:t>cwgministries.org/immersed</a:t>
            </a:r>
          </a:p>
          <a:p>
            <a:r>
              <a:rPr lang="en-US" sz="4800" u="sng" dirty="0" smtClean="0"/>
              <a:t>Try it</a:t>
            </a:r>
            <a:r>
              <a:rPr lang="en-US" sz="4800" dirty="0" smtClean="0"/>
              <a:t> and experience a strong </a:t>
            </a:r>
            <a:r>
              <a:rPr lang="en-US" sz="4800" u="sng" dirty="0" smtClean="0"/>
              <a:t>emotional</a:t>
            </a:r>
            <a:r>
              <a:rPr lang="en-US" sz="4800" dirty="0" smtClean="0"/>
              <a:t> and </a:t>
            </a:r>
            <a:r>
              <a:rPr lang="en-US" sz="4800" u="sng" dirty="0" smtClean="0"/>
              <a:t>spiritual</a:t>
            </a:r>
            <a:r>
              <a:rPr lang="en-US" sz="4800" dirty="0" smtClean="0"/>
              <a:t> response.</a:t>
            </a:r>
            <a:endParaRPr lang="en-US" sz="4800" dirty="0"/>
          </a:p>
        </p:txBody>
      </p:sp>
    </p:spTree>
    <p:extLst>
      <p:ext uri="{BB962C8B-B14F-4D97-AF65-F5344CB8AC3E}">
        <p14:creationId xmlns:p14="http://schemas.microsoft.com/office/powerpoint/2010/main" val="281394584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a:bodyPr>
          <a:lstStyle/>
          <a:p>
            <a:pPr lvl="0"/>
            <a:r>
              <a:rPr lang="en-US" sz="5400" dirty="0" smtClean="0">
                <a:solidFill>
                  <a:srgbClr val="C00000"/>
                </a:solidFill>
              </a:rPr>
              <a:t>Compassion - </a:t>
            </a:r>
            <a:r>
              <a:rPr lang="en-US" sz="5400" i="1" dirty="0" err="1">
                <a:solidFill>
                  <a:srgbClr val="C00000"/>
                </a:solidFill>
              </a:rPr>
              <a:t>splank</a:t>
            </a:r>
            <a:r>
              <a:rPr lang="en-US" sz="5400" i="1" dirty="0">
                <a:solidFill>
                  <a:srgbClr val="C00000"/>
                </a:solidFill>
              </a:rPr>
              <a:t> </a:t>
            </a:r>
            <a:r>
              <a:rPr lang="en-US" sz="5400" i="1" dirty="0" err="1">
                <a:solidFill>
                  <a:srgbClr val="C00000"/>
                </a:solidFill>
              </a:rPr>
              <a:t>na</a:t>
            </a:r>
            <a:r>
              <a:rPr lang="en-US" sz="5400" i="1" dirty="0">
                <a:solidFill>
                  <a:srgbClr val="C00000"/>
                </a:solidFill>
              </a:rPr>
              <a:t> </a:t>
            </a:r>
            <a:r>
              <a:rPr lang="en-US" sz="5400" dirty="0" smtClean="0"/>
              <a:t>Strong’s </a:t>
            </a:r>
            <a:r>
              <a:rPr lang="en-US" sz="5400" dirty="0"/>
              <a:t>Hebrew and </a:t>
            </a:r>
            <a:br>
              <a:rPr lang="en-US" sz="5400" dirty="0"/>
            </a:br>
            <a:r>
              <a:rPr lang="en-US" sz="5400" dirty="0" smtClean="0"/>
              <a:t>Greek </a:t>
            </a:r>
            <a:r>
              <a:rPr lang="en-US" sz="5400" dirty="0"/>
              <a:t>Dictionary: </a:t>
            </a:r>
            <a:endParaRPr lang="en-US" sz="5400" dirty="0" smtClean="0"/>
          </a:p>
          <a:p>
            <a:pPr lvl="0"/>
            <a:r>
              <a:rPr lang="en-US" sz="6000" i="1" dirty="0" smtClean="0">
                <a:solidFill>
                  <a:srgbClr val="C00000"/>
                </a:solidFill>
              </a:rPr>
              <a:t>“</a:t>
            </a:r>
            <a:r>
              <a:rPr lang="en-US" sz="6000" i="1" dirty="0">
                <a:solidFill>
                  <a:srgbClr val="C00000"/>
                </a:solidFill>
              </a:rPr>
              <a:t>To have the bowels </a:t>
            </a:r>
            <a:r>
              <a:rPr lang="en-US" sz="6000" i="1" dirty="0" smtClean="0">
                <a:solidFill>
                  <a:srgbClr val="C00000"/>
                </a:solidFill>
              </a:rPr>
              <a:t>yearn” </a:t>
            </a:r>
            <a:endParaRPr lang="en-US" sz="6000" dirty="0">
              <a:solidFill>
                <a:srgbClr val="C00000"/>
              </a:solidFill>
            </a:endParaRP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5708394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lnSpcReduction="10000"/>
          </a:bodyPr>
          <a:lstStyle/>
          <a:p>
            <a:r>
              <a:rPr lang="en-US" sz="5400" dirty="0"/>
              <a:t>A practical definition of </a:t>
            </a:r>
            <a:r>
              <a:rPr lang="en-US" sz="6500" i="1" dirty="0" smtClean="0"/>
              <a:t>“compassion”</a:t>
            </a:r>
            <a:endParaRPr lang="en-US" sz="6500" i="1" dirty="0"/>
          </a:p>
          <a:p>
            <a:r>
              <a:rPr lang="en-US" sz="5400" i="1" dirty="0">
                <a:solidFill>
                  <a:srgbClr val="C00000"/>
                </a:solidFill>
              </a:rPr>
              <a:t>God’s yearning </a:t>
            </a:r>
            <a:r>
              <a:rPr lang="en-US" sz="5400" i="1" dirty="0" smtClean="0">
                <a:solidFill>
                  <a:srgbClr val="C00000"/>
                </a:solidFill>
              </a:rPr>
              <a:t>heart of mercy </a:t>
            </a:r>
            <a:r>
              <a:rPr lang="en-US" sz="5400" i="1" dirty="0">
                <a:solidFill>
                  <a:srgbClr val="C00000"/>
                </a:solidFill>
              </a:rPr>
              <a:t>and </a:t>
            </a:r>
            <a:r>
              <a:rPr lang="en-US" sz="5400" i="1" dirty="0" smtClean="0">
                <a:solidFill>
                  <a:srgbClr val="C00000"/>
                </a:solidFill>
              </a:rPr>
              <a:t>love, releasing healing and provision to </a:t>
            </a:r>
            <a:r>
              <a:rPr lang="en-US" sz="5400" i="1" dirty="0">
                <a:solidFill>
                  <a:srgbClr val="C00000"/>
                </a:solidFill>
              </a:rPr>
              <a:t>those in need.</a:t>
            </a:r>
            <a:endParaRPr lang="en-US" sz="5400" dirty="0">
              <a:solidFill>
                <a:srgbClr val="C00000"/>
              </a:solidFill>
            </a:endParaRPr>
          </a:p>
        </p:txBody>
      </p:sp>
    </p:spTree>
    <p:extLst>
      <p:ext uri="{BB962C8B-B14F-4D97-AF65-F5344CB8AC3E}">
        <p14:creationId xmlns:p14="http://schemas.microsoft.com/office/powerpoint/2010/main" val="595970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osh\Dropbox\Josh\Quick Share\powerpoint\slide 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60737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90550" y="857250"/>
            <a:ext cx="7962900" cy="3429000"/>
          </a:xfrm>
          <a:solidFill>
            <a:schemeClr val="bg1">
              <a:alpha val="79000"/>
            </a:schemeClr>
          </a:solidFill>
        </p:spPr>
        <p:txBody>
          <a:bodyPr lIns="182880" tIns="182880" rIns="182880" bIns="182880">
            <a:normAutofit fontScale="92500"/>
          </a:bodyPr>
          <a:lstStyle/>
          <a:p>
            <a:r>
              <a:rPr lang="en-US" sz="6000" dirty="0"/>
              <a:t>C</a:t>
            </a:r>
            <a:r>
              <a:rPr lang="en-US" sz="6000" dirty="0" smtClean="0"/>
              <a:t>ompassion is</a:t>
            </a:r>
            <a:r>
              <a:rPr lang="en-US" sz="6000" i="1" dirty="0" smtClean="0"/>
              <a:t> </a:t>
            </a:r>
          </a:p>
          <a:p>
            <a:r>
              <a:rPr lang="en-US" sz="6600" i="1" dirty="0" smtClean="0">
                <a:solidFill>
                  <a:srgbClr val="C00000"/>
                </a:solidFill>
              </a:rPr>
              <a:t>“</a:t>
            </a:r>
            <a:r>
              <a:rPr lang="en-US" sz="6600" i="1" u="sng" dirty="0">
                <a:solidFill>
                  <a:srgbClr val="C00000"/>
                </a:solidFill>
              </a:rPr>
              <a:t>A</a:t>
            </a:r>
            <a:r>
              <a:rPr lang="en-US" sz="6600" i="1" u="sng" dirty="0" smtClean="0">
                <a:solidFill>
                  <a:srgbClr val="C00000"/>
                </a:solidFill>
              </a:rPr>
              <a:t> </a:t>
            </a:r>
            <a:r>
              <a:rPr lang="en-US" sz="6600" i="1" u="sng" dirty="0">
                <a:solidFill>
                  <a:srgbClr val="C00000"/>
                </a:solidFill>
              </a:rPr>
              <a:t>wave</a:t>
            </a:r>
            <a:r>
              <a:rPr lang="en-US" sz="6600" i="1" dirty="0">
                <a:solidFill>
                  <a:srgbClr val="C00000"/>
                </a:solidFill>
              </a:rPr>
              <a:t> in God’s ocean of love </a:t>
            </a:r>
            <a:r>
              <a:rPr lang="en-US" sz="6600" i="1" dirty="0" smtClean="0">
                <a:solidFill>
                  <a:srgbClr val="C00000"/>
                </a:solidFill>
              </a:rPr>
              <a:t>which moves </a:t>
            </a:r>
            <a:r>
              <a:rPr lang="en-US" sz="6600" i="1" dirty="0">
                <a:solidFill>
                  <a:srgbClr val="C00000"/>
                </a:solidFill>
              </a:rPr>
              <a:t>us </a:t>
            </a:r>
            <a:r>
              <a:rPr lang="en-US" sz="6600" i="1" dirty="0" smtClean="0">
                <a:solidFill>
                  <a:srgbClr val="C00000"/>
                </a:solidFill>
              </a:rPr>
              <a:t>to act.”</a:t>
            </a:r>
            <a:r>
              <a:rPr lang="en-US" sz="6600" b="1" dirty="0" smtClean="0">
                <a:solidFill>
                  <a:srgbClr val="C00000"/>
                </a:solidFill>
              </a:rPr>
              <a:t> </a:t>
            </a:r>
            <a:endParaRPr lang="en-US" sz="6600" dirty="0">
              <a:solidFill>
                <a:srgbClr val="C00000"/>
              </a:solidFill>
            </a:endParaRPr>
          </a:p>
        </p:txBody>
      </p:sp>
    </p:spTree>
    <p:extLst>
      <p:ext uri="{BB962C8B-B14F-4D97-AF65-F5344CB8AC3E}">
        <p14:creationId xmlns:p14="http://schemas.microsoft.com/office/powerpoint/2010/main" val="38623445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85000" lnSpcReduction="20000"/>
          </a:bodyPr>
          <a:lstStyle/>
          <a:p>
            <a:pPr marL="0" indent="0" algn="ctr">
              <a:buNone/>
            </a:pPr>
            <a:r>
              <a:rPr lang="en-US" sz="5400" dirty="0" smtClean="0">
                <a:solidFill>
                  <a:srgbClr val="C00000"/>
                </a:solidFill>
              </a:rPr>
              <a:t>The Gospels declare compassion </a:t>
            </a:r>
            <a:r>
              <a:rPr lang="en-US" sz="5400" dirty="0">
                <a:solidFill>
                  <a:srgbClr val="C00000"/>
                </a:solidFill>
              </a:rPr>
              <a:t>a</a:t>
            </a:r>
            <a:r>
              <a:rPr lang="en-US" sz="5400" dirty="0" smtClean="0">
                <a:solidFill>
                  <a:srgbClr val="C00000"/>
                </a:solidFill>
              </a:rPr>
              <a:t>ccomplished </a:t>
            </a:r>
            <a:r>
              <a:rPr lang="en-US" sz="5400" u="sng" dirty="0" smtClean="0">
                <a:solidFill>
                  <a:srgbClr val="C00000"/>
                </a:solidFill>
              </a:rPr>
              <a:t>all</a:t>
            </a:r>
            <a:r>
              <a:rPr lang="en-US" sz="5400" dirty="0" smtClean="0">
                <a:solidFill>
                  <a:srgbClr val="C00000"/>
                </a:solidFill>
              </a:rPr>
              <a:t> the following: </a:t>
            </a:r>
          </a:p>
          <a:p>
            <a:pPr marL="0" indent="0" algn="ctr">
              <a:buNone/>
            </a:pPr>
            <a:r>
              <a:rPr lang="en-US" sz="5400" dirty="0"/>
              <a:t>P</a:t>
            </a:r>
            <a:r>
              <a:rPr lang="en-US" sz="5400" dirty="0" smtClean="0"/>
              <a:t>reaching, </a:t>
            </a:r>
            <a:r>
              <a:rPr lang="en-US" sz="5400" dirty="0"/>
              <a:t>healing, food </a:t>
            </a:r>
            <a:r>
              <a:rPr lang="en-US" sz="5400" dirty="0" smtClean="0"/>
              <a:t>multiplication, debts </a:t>
            </a:r>
            <a:r>
              <a:rPr lang="en-US" sz="5400" dirty="0"/>
              <a:t>forgiven, deliverance and caring for the physical needs of those in </a:t>
            </a:r>
            <a:r>
              <a:rPr lang="en-US" sz="5400" dirty="0" smtClean="0"/>
              <a:t>distress.</a:t>
            </a:r>
            <a:endParaRPr lang="en-US" sz="5400" dirty="0"/>
          </a:p>
          <a:p>
            <a:pPr marL="0" indent="0" algn="ctr">
              <a:buNone/>
            </a:pPr>
            <a:r>
              <a:rPr lang="en-US" sz="4700" dirty="0" smtClean="0">
                <a:solidFill>
                  <a:srgbClr val="C00000"/>
                </a:solidFill>
              </a:rPr>
              <a:t>Do </a:t>
            </a:r>
            <a:r>
              <a:rPr lang="en-US" sz="4700" u="sng" dirty="0" smtClean="0">
                <a:solidFill>
                  <a:srgbClr val="C00000"/>
                </a:solidFill>
              </a:rPr>
              <a:t>everything</a:t>
            </a:r>
            <a:r>
              <a:rPr lang="en-US" sz="4700" dirty="0" smtClean="0">
                <a:solidFill>
                  <a:srgbClr val="C00000"/>
                </a:solidFill>
              </a:rPr>
              <a:t> from compassion!</a:t>
            </a:r>
            <a:endParaRPr lang="en-US" sz="4700" dirty="0">
              <a:solidFill>
                <a:srgbClr val="C00000"/>
              </a:solidFill>
            </a:endParaRPr>
          </a:p>
        </p:txBody>
      </p:sp>
    </p:spTree>
    <p:extLst>
      <p:ext uri="{BB962C8B-B14F-4D97-AF65-F5344CB8AC3E}">
        <p14:creationId xmlns:p14="http://schemas.microsoft.com/office/powerpoint/2010/main" val="48985464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a:solidFill>
                  <a:srgbClr val="C00000"/>
                </a:solidFill>
              </a:rPr>
              <a:t>All ministries </a:t>
            </a:r>
            <a:r>
              <a:rPr lang="en-US" sz="5400" dirty="0"/>
              <a:t>originate from the emotion of love, initiated </a:t>
            </a:r>
            <a:r>
              <a:rPr lang="en-US" sz="5400" dirty="0" smtClean="0"/>
              <a:t>by </a:t>
            </a:r>
            <a:r>
              <a:rPr lang="en-US" sz="5400" dirty="0"/>
              <a:t>God Himself</a:t>
            </a:r>
            <a:r>
              <a:rPr lang="en-US" sz="5400" dirty="0" smtClean="0"/>
              <a:t>. </a:t>
            </a:r>
            <a:r>
              <a:rPr lang="en-US" sz="5400" dirty="0" smtClean="0">
                <a:solidFill>
                  <a:srgbClr val="C00000"/>
                </a:solidFill>
              </a:rPr>
              <a:t>Never, from </a:t>
            </a:r>
            <a:r>
              <a:rPr lang="en-US" sz="5400" dirty="0" smtClean="0"/>
              <a:t>guilt, obligation, fear or legalism!</a:t>
            </a:r>
            <a:endParaRPr lang="en-US" sz="5400" dirty="0">
              <a:latin typeface="Garamond" panose="02020404030301010803" pitchFamily="18" charset="0"/>
            </a:endParaRPr>
          </a:p>
        </p:txBody>
      </p:sp>
    </p:spTree>
    <p:extLst>
      <p:ext uri="{BB962C8B-B14F-4D97-AF65-F5344CB8AC3E}">
        <p14:creationId xmlns:p14="http://schemas.microsoft.com/office/powerpoint/2010/main" val="28949839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5400" dirty="0"/>
              <a:t>Rather than strive with my flesh’s strength, I </a:t>
            </a:r>
            <a:r>
              <a:rPr lang="en-US" sz="5400" dirty="0" smtClean="0"/>
              <a:t>tune to and align </a:t>
            </a:r>
            <a:r>
              <a:rPr lang="en-US" sz="5400" dirty="0"/>
              <a:t>with the </a:t>
            </a:r>
            <a:r>
              <a:rPr lang="en-US" sz="5400" dirty="0" smtClean="0"/>
              <a:t>Spirit’s compassion, purpose, power and direction.</a:t>
            </a:r>
            <a:endParaRPr lang="en-US" sz="5400" dirty="0"/>
          </a:p>
        </p:txBody>
      </p:sp>
    </p:spTree>
    <p:extLst>
      <p:ext uri="{BB962C8B-B14F-4D97-AF65-F5344CB8AC3E}">
        <p14:creationId xmlns:p14="http://schemas.microsoft.com/office/powerpoint/2010/main" val="341589589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09550"/>
            <a:ext cx="8305800" cy="4724400"/>
          </a:xfrm>
        </p:spPr>
        <p:txBody>
          <a:bodyPr>
            <a:normAutofit fontScale="85000" lnSpcReduction="10000"/>
          </a:bodyPr>
          <a:lstStyle/>
          <a:p>
            <a:r>
              <a:rPr lang="en-US" sz="5400" dirty="0">
                <a:solidFill>
                  <a:srgbClr val="C00000"/>
                </a:solidFill>
              </a:rPr>
              <a:t>God’s healing </a:t>
            </a:r>
            <a:r>
              <a:rPr lang="en-US" sz="5400" dirty="0" smtClean="0">
                <a:solidFill>
                  <a:srgbClr val="C00000"/>
                </a:solidFill>
              </a:rPr>
              <a:t>power </a:t>
            </a:r>
            <a:r>
              <a:rPr lang="en-US" sz="5400" dirty="0">
                <a:solidFill>
                  <a:srgbClr val="C00000"/>
                </a:solidFill>
              </a:rPr>
              <a:t>rides on </a:t>
            </a:r>
            <a:r>
              <a:rPr lang="en-US" sz="5200" dirty="0">
                <a:solidFill>
                  <a:srgbClr val="C00000"/>
                </a:solidFill>
              </a:rPr>
              <a:t>the wings </a:t>
            </a:r>
            <a:r>
              <a:rPr lang="en-US" sz="5200" dirty="0" smtClean="0">
                <a:solidFill>
                  <a:srgbClr val="C00000"/>
                </a:solidFill>
              </a:rPr>
              <a:t>of </a:t>
            </a:r>
          </a:p>
          <a:p>
            <a:r>
              <a:rPr lang="en-US" sz="5400" dirty="0"/>
              <a:t>F</a:t>
            </a:r>
            <a:r>
              <a:rPr lang="en-US" sz="5400" dirty="0" smtClean="0"/>
              <a:t>aith, birthed in </a:t>
            </a:r>
            <a:r>
              <a:rPr lang="en-US" sz="5400" i="1" dirty="0" smtClean="0"/>
              <a:t>rhema</a:t>
            </a:r>
            <a:r>
              <a:rPr lang="en-US" sz="5400" dirty="0"/>
              <a:t> </a:t>
            </a:r>
            <a:r>
              <a:rPr lang="en-US" sz="5400" dirty="0" smtClean="0"/>
              <a:t>and vision, coupled with God’s compassion,</a:t>
            </a:r>
          </a:p>
          <a:p>
            <a:r>
              <a:rPr lang="en-US" sz="5400" dirty="0" smtClean="0">
                <a:solidFill>
                  <a:srgbClr val="C00000"/>
                </a:solidFill>
              </a:rPr>
              <a:t>which </a:t>
            </a:r>
            <a:r>
              <a:rPr lang="en-US" sz="5400" dirty="0">
                <a:solidFill>
                  <a:srgbClr val="C00000"/>
                </a:solidFill>
              </a:rPr>
              <a:t>I speak as my </a:t>
            </a:r>
            <a:endParaRPr lang="en-US" sz="5400" dirty="0" smtClean="0">
              <a:solidFill>
                <a:srgbClr val="C00000"/>
              </a:solidFill>
            </a:endParaRPr>
          </a:p>
          <a:p>
            <a:r>
              <a:rPr lang="en-US" sz="5400" dirty="0" smtClean="0"/>
              <a:t>personal</a:t>
            </a:r>
            <a:r>
              <a:rPr lang="en-US" sz="5400" dirty="0"/>
              <a:t>, </a:t>
            </a:r>
            <a:r>
              <a:rPr lang="en-US" sz="5400" dirty="0" smtClean="0"/>
              <a:t>present-tense</a:t>
            </a:r>
            <a:r>
              <a:rPr lang="en-US" sz="5400" dirty="0"/>
              <a:t>, </a:t>
            </a:r>
            <a:r>
              <a:rPr lang="en-US" sz="5400" dirty="0" smtClean="0"/>
              <a:t>reality.</a:t>
            </a:r>
            <a:endParaRPr lang="en-US" sz="5400" dirty="0"/>
          </a:p>
        </p:txBody>
      </p:sp>
    </p:spTree>
    <p:extLst>
      <p:ext uri="{BB962C8B-B14F-4D97-AF65-F5344CB8AC3E}">
        <p14:creationId xmlns:p14="http://schemas.microsoft.com/office/powerpoint/2010/main" val="1676159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09550"/>
            <a:ext cx="7772400" cy="4800600"/>
          </a:xfrm>
        </p:spPr>
        <p:txBody>
          <a:bodyPr>
            <a:normAutofit fontScale="62500" lnSpcReduction="20000"/>
          </a:bodyPr>
          <a:lstStyle/>
          <a:p>
            <a:r>
              <a:rPr lang="en-US" sz="9600" dirty="0" smtClean="0">
                <a:solidFill>
                  <a:srgbClr val="C00000"/>
                </a:solidFill>
                <a:latin typeface="Garamond" panose="02020404030301010803" pitchFamily="18" charset="0"/>
              </a:rPr>
              <a:t>Join heart and mind</a:t>
            </a:r>
          </a:p>
          <a:p>
            <a:r>
              <a:rPr lang="en-US" sz="7700" i="1" dirty="0">
                <a:solidFill>
                  <a:srgbClr val="C00000"/>
                </a:solidFill>
              </a:rPr>
              <a:t>In everything give </a:t>
            </a:r>
            <a:r>
              <a:rPr lang="en-US" sz="7700" i="1" dirty="0" smtClean="0">
                <a:solidFill>
                  <a:srgbClr val="C00000"/>
                </a:solidFill>
              </a:rPr>
              <a:t>thanks</a:t>
            </a:r>
            <a:r>
              <a:rPr lang="en-US" sz="7700" i="1" dirty="0" smtClean="0"/>
              <a:t> </a:t>
            </a:r>
            <a:r>
              <a:rPr lang="en-US" sz="5800" i="1" dirty="0" smtClean="0"/>
              <a:t>(1 Thess. 5:18)</a:t>
            </a:r>
            <a:endParaRPr lang="en-US" sz="5800" dirty="0" smtClean="0"/>
          </a:p>
          <a:p>
            <a:r>
              <a:rPr lang="en-US" sz="7700" dirty="0"/>
              <a:t>God’s </a:t>
            </a:r>
            <a:r>
              <a:rPr lang="en-US" sz="7700" u="sng" dirty="0">
                <a:solidFill>
                  <a:srgbClr val="C00000"/>
                </a:solidFill>
              </a:rPr>
              <a:t>beliefs</a:t>
            </a:r>
            <a:r>
              <a:rPr lang="en-US" sz="7700" dirty="0">
                <a:solidFill>
                  <a:srgbClr val="C00000"/>
                </a:solidFill>
              </a:rPr>
              <a:t> </a:t>
            </a:r>
            <a:r>
              <a:rPr lang="en-US" sz="7700" dirty="0"/>
              <a:t>for good in my mind </a:t>
            </a:r>
            <a:r>
              <a:rPr lang="en-US" sz="7700" smtClean="0"/>
              <a:t>(plus)</a:t>
            </a:r>
          </a:p>
          <a:p>
            <a:r>
              <a:rPr lang="en-US" sz="7700" dirty="0" smtClean="0"/>
              <a:t>God’s </a:t>
            </a:r>
            <a:r>
              <a:rPr lang="en-US" sz="7700" u="sng" dirty="0" smtClean="0">
                <a:solidFill>
                  <a:srgbClr val="C00000"/>
                </a:solidFill>
              </a:rPr>
              <a:t>emotion</a:t>
            </a:r>
            <a:r>
              <a:rPr lang="en-US" sz="7700" dirty="0" smtClean="0">
                <a:solidFill>
                  <a:srgbClr val="C00000"/>
                </a:solidFill>
              </a:rPr>
              <a:t> </a:t>
            </a:r>
            <a:r>
              <a:rPr lang="en-US" sz="7700" dirty="0" smtClean="0"/>
              <a:t>of gratitude in my heart </a:t>
            </a:r>
            <a:br>
              <a:rPr lang="en-US" sz="7700" dirty="0" smtClean="0"/>
            </a:br>
            <a:r>
              <a:rPr lang="en-US" sz="7700" dirty="0" smtClean="0"/>
              <a:t>Releases Holy Spirit power</a:t>
            </a:r>
          </a:p>
        </p:txBody>
      </p:sp>
    </p:spTree>
    <p:extLst>
      <p:ext uri="{BB962C8B-B14F-4D97-AF65-F5344CB8AC3E}">
        <p14:creationId xmlns:p14="http://schemas.microsoft.com/office/powerpoint/2010/main" val="194412524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09550"/>
            <a:ext cx="7772400" cy="4800600"/>
          </a:xfrm>
        </p:spPr>
        <p:txBody>
          <a:bodyPr>
            <a:normAutofit fontScale="62500" lnSpcReduction="20000"/>
          </a:bodyPr>
          <a:lstStyle/>
          <a:p>
            <a:r>
              <a:rPr lang="en-US" sz="9600" dirty="0" smtClean="0">
                <a:solidFill>
                  <a:srgbClr val="C00000"/>
                </a:solidFill>
                <a:latin typeface="Garamond" panose="02020404030301010803" pitchFamily="18" charset="0"/>
              </a:rPr>
              <a:t>JOIN heart and mind</a:t>
            </a:r>
          </a:p>
          <a:p>
            <a:r>
              <a:rPr lang="en-US" sz="7700" i="1" dirty="0">
                <a:solidFill>
                  <a:srgbClr val="C00000"/>
                </a:solidFill>
              </a:rPr>
              <a:t>In everything give </a:t>
            </a:r>
            <a:r>
              <a:rPr lang="en-US" sz="7700" i="1" dirty="0" smtClean="0">
                <a:solidFill>
                  <a:srgbClr val="C00000"/>
                </a:solidFill>
              </a:rPr>
              <a:t>thanks</a:t>
            </a:r>
            <a:r>
              <a:rPr lang="en-US" sz="7700" i="1" dirty="0" smtClean="0"/>
              <a:t> </a:t>
            </a:r>
            <a:br>
              <a:rPr lang="en-US" sz="7700" i="1" dirty="0" smtClean="0"/>
            </a:br>
            <a:r>
              <a:rPr lang="en-US" sz="5800" i="1" dirty="0" smtClean="0"/>
              <a:t>(1 Thess. 5:18)</a:t>
            </a:r>
            <a:endParaRPr lang="en-US" sz="5800" dirty="0" smtClean="0"/>
          </a:p>
          <a:p>
            <a:pPr algn="l"/>
            <a:r>
              <a:rPr lang="en-US" sz="7700" dirty="0" smtClean="0">
                <a:solidFill>
                  <a:srgbClr val="C00000"/>
                </a:solidFill>
              </a:rPr>
              <a:t>MIND</a:t>
            </a:r>
            <a:r>
              <a:rPr lang="en-US" sz="7700" dirty="0" smtClean="0"/>
              <a:t> - </a:t>
            </a:r>
            <a:r>
              <a:rPr lang="en-US" sz="7700" u="sng" dirty="0" smtClean="0"/>
              <a:t>Believes</a:t>
            </a:r>
            <a:r>
              <a:rPr lang="en-US" sz="7700" dirty="0" smtClean="0"/>
              <a:t> God is Good </a:t>
            </a:r>
          </a:p>
          <a:p>
            <a:pPr algn="l"/>
            <a:r>
              <a:rPr lang="en-US" sz="7700" dirty="0" smtClean="0">
                <a:solidFill>
                  <a:srgbClr val="C00000"/>
                </a:solidFill>
              </a:rPr>
              <a:t>HEART</a:t>
            </a:r>
            <a:r>
              <a:rPr lang="en-US" sz="7700" dirty="0" smtClean="0"/>
              <a:t> - </a:t>
            </a:r>
            <a:r>
              <a:rPr lang="en-US" sz="7700" u="sng" dirty="0" smtClean="0"/>
              <a:t>Feels</a:t>
            </a:r>
            <a:r>
              <a:rPr lang="en-US" sz="7700" dirty="0" smtClean="0"/>
              <a:t> gratitude</a:t>
            </a:r>
          </a:p>
          <a:p>
            <a:r>
              <a:rPr lang="en-US" sz="8600" i="1" dirty="0" smtClean="0">
                <a:solidFill>
                  <a:srgbClr val="C00000"/>
                </a:solidFill>
              </a:rPr>
              <a:t>Holy Spirit power is released</a:t>
            </a:r>
          </a:p>
        </p:txBody>
      </p:sp>
    </p:spTree>
    <p:extLst>
      <p:ext uri="{BB962C8B-B14F-4D97-AF65-F5344CB8AC3E}">
        <p14:creationId xmlns:p14="http://schemas.microsoft.com/office/powerpoint/2010/main" val="339808978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lnSpcReduction="10000"/>
          </a:bodyPr>
          <a:lstStyle/>
          <a:p>
            <a:r>
              <a:rPr lang="en-US" sz="5400" dirty="0">
                <a:solidFill>
                  <a:srgbClr val="C00000"/>
                </a:solidFill>
              </a:rPr>
              <a:t>Gratitude is the frequency of receivership </a:t>
            </a:r>
            <a:endParaRPr lang="en-US" sz="5400" dirty="0" smtClean="0">
              <a:solidFill>
                <a:srgbClr val="C00000"/>
              </a:solidFill>
            </a:endParaRPr>
          </a:p>
          <a:p>
            <a:r>
              <a:rPr lang="en-US" sz="5400" dirty="0"/>
              <a:t> </a:t>
            </a:r>
            <a:r>
              <a:rPr lang="en-US" sz="5400" b="1" dirty="0" smtClean="0"/>
              <a:t> </a:t>
            </a:r>
            <a:r>
              <a:rPr lang="en-US" sz="5400" dirty="0" smtClean="0"/>
              <a:t>“</a:t>
            </a:r>
            <a:r>
              <a:rPr lang="en-US" sz="5400" dirty="0"/>
              <a:t>We fully expect great things, but we surrender the when and how.”</a:t>
            </a:r>
          </a:p>
        </p:txBody>
      </p:sp>
    </p:spTree>
    <p:extLst>
      <p:ext uri="{BB962C8B-B14F-4D97-AF65-F5344CB8AC3E}">
        <p14:creationId xmlns:p14="http://schemas.microsoft.com/office/powerpoint/2010/main" val="384473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15200" cy="4343400"/>
          </a:xfrm>
        </p:spPr>
        <p:txBody>
          <a:bodyPr>
            <a:normAutofit/>
          </a:bodyPr>
          <a:lstStyle/>
          <a:p>
            <a:endParaRPr lang="en-US" sz="54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6" y="0"/>
            <a:ext cx="7997668" cy="5143500"/>
          </a:xfrm>
          <a:prstGeom prst="rect">
            <a:avLst/>
          </a:prstGeom>
        </p:spPr>
      </p:pic>
    </p:spTree>
    <p:extLst>
      <p:ext uri="{BB962C8B-B14F-4D97-AF65-F5344CB8AC3E}">
        <p14:creationId xmlns:p14="http://schemas.microsoft.com/office/powerpoint/2010/main" val="203003947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550"/>
            <a:ext cx="7658100" cy="4724400"/>
          </a:xfrm>
        </p:spPr>
        <p:txBody>
          <a:bodyPr>
            <a:noAutofit/>
          </a:bodyPr>
          <a:lstStyle/>
          <a:p>
            <a:pPr marL="0" indent="0">
              <a:buNone/>
            </a:pPr>
            <a:r>
              <a:rPr lang="en-US" sz="4000" dirty="0" smtClean="0">
                <a:solidFill>
                  <a:srgbClr val="C00000"/>
                </a:solidFill>
              </a:rPr>
              <a:t>Here are experiences where we normally have </a:t>
            </a:r>
            <a:r>
              <a:rPr lang="en-US" sz="4000" i="1" dirty="0" smtClean="0">
                <a:solidFill>
                  <a:srgbClr val="C00000"/>
                </a:solidFill>
              </a:rPr>
              <a:t>faith </a:t>
            </a:r>
            <a:r>
              <a:rPr lang="en-US" sz="4000" i="1" dirty="0">
                <a:solidFill>
                  <a:srgbClr val="C00000"/>
                </a:solidFill>
              </a:rPr>
              <a:t>energized by </a:t>
            </a:r>
            <a:r>
              <a:rPr lang="en-US" sz="4000" i="1" dirty="0" smtClean="0">
                <a:solidFill>
                  <a:srgbClr val="C00000"/>
                </a:solidFill>
              </a:rPr>
              <a:t>love</a:t>
            </a:r>
          </a:p>
          <a:p>
            <a:r>
              <a:rPr lang="en-US" sz="4000" dirty="0" smtClean="0"/>
              <a:t>A </a:t>
            </a:r>
            <a:r>
              <a:rPr lang="en-US" sz="4000" dirty="0"/>
              <a:t>revivalist miracle </a:t>
            </a:r>
            <a:r>
              <a:rPr lang="en-US" sz="4000" dirty="0" smtClean="0"/>
              <a:t>service</a:t>
            </a:r>
          </a:p>
          <a:p>
            <a:r>
              <a:rPr lang="en-US" sz="4000" dirty="0" smtClean="0"/>
              <a:t>On </a:t>
            </a:r>
            <a:r>
              <a:rPr lang="en-US" sz="4000" dirty="0"/>
              <a:t>missions trips </a:t>
            </a:r>
          </a:p>
          <a:p>
            <a:r>
              <a:rPr lang="en-US" sz="4000" dirty="0"/>
              <a:t>During heartfelt intercession </a:t>
            </a:r>
          </a:p>
          <a:p>
            <a:r>
              <a:rPr lang="en-US" sz="4000" dirty="0"/>
              <a:t>Receiving baptism </a:t>
            </a:r>
            <a:r>
              <a:rPr lang="en-US" sz="4000" dirty="0" smtClean="0"/>
              <a:t>or </a:t>
            </a:r>
            <a:r>
              <a:rPr lang="en-US" sz="4000" dirty="0"/>
              <a:t>communion </a:t>
            </a:r>
            <a:r>
              <a:rPr lang="en-US" sz="4000" dirty="0" smtClean="0"/>
              <a:t>while intending </a:t>
            </a:r>
            <a:r>
              <a:rPr lang="en-US" sz="4000" dirty="0"/>
              <a:t>to receive a miracle</a:t>
            </a:r>
          </a:p>
          <a:p>
            <a:endParaRPr lang="en-US" sz="3600" dirty="0"/>
          </a:p>
        </p:txBody>
      </p:sp>
    </p:spTree>
    <p:extLst>
      <p:ext uri="{BB962C8B-B14F-4D97-AF65-F5344CB8AC3E}">
        <p14:creationId xmlns:p14="http://schemas.microsoft.com/office/powerpoint/2010/main" val="36338148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smtClean="0">
                <a:solidFill>
                  <a:srgbClr val="C00000"/>
                </a:solidFill>
                <a:latin typeface="Garamond" panose="02020404030301010803" pitchFamily="18" charset="0"/>
              </a:rPr>
              <a:t>Is it OK to ask for a sign while I wait? YES!</a:t>
            </a:r>
          </a:p>
          <a:p>
            <a:pPr marL="0" indent="0" algn="ctr">
              <a:buNone/>
            </a:pPr>
            <a:r>
              <a:rPr lang="en-US" sz="5400" dirty="0" smtClean="0"/>
              <a:t>David asked </a:t>
            </a:r>
            <a:r>
              <a:rPr lang="en-US" sz="5400" i="1" dirty="0" smtClean="0"/>
              <a:t>- Show </a:t>
            </a:r>
            <a:r>
              <a:rPr lang="en-US" sz="5400" i="1" dirty="0"/>
              <a:t>me a sign for good</a:t>
            </a:r>
            <a:r>
              <a:rPr lang="en-US" sz="5400" dirty="0"/>
              <a:t>… </a:t>
            </a:r>
            <a:r>
              <a:rPr lang="en-US" sz="4400" dirty="0" smtClean="0"/>
              <a:t>(</a:t>
            </a:r>
            <a:r>
              <a:rPr lang="en-US" sz="4400" dirty="0"/>
              <a:t>Ps. 86:17). </a:t>
            </a:r>
            <a:endParaRPr lang="en-US" sz="4400" dirty="0" smtClean="0"/>
          </a:p>
          <a:p>
            <a:pPr marL="0" indent="0" algn="ctr">
              <a:buNone/>
            </a:pPr>
            <a:r>
              <a:rPr lang="en-US" sz="4000" dirty="0" smtClean="0"/>
              <a:t>Gideon asked for a sign (Judges 6)</a:t>
            </a:r>
            <a:endParaRPr lang="en-US" sz="4000" dirty="0"/>
          </a:p>
        </p:txBody>
      </p:sp>
    </p:spTree>
    <p:extLst>
      <p:ext uri="{BB962C8B-B14F-4D97-AF65-F5344CB8AC3E}">
        <p14:creationId xmlns:p14="http://schemas.microsoft.com/office/powerpoint/2010/main" val="241400220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4400" dirty="0" smtClean="0">
                <a:solidFill>
                  <a:srgbClr val="C00000"/>
                </a:solidFill>
              </a:rPr>
              <a:t>Kingdom Emotions Application</a:t>
            </a:r>
          </a:p>
          <a:p>
            <a:pPr marL="0" indent="0" algn="ctr">
              <a:buNone/>
            </a:pPr>
            <a:r>
              <a:rPr lang="en-US" sz="4400" dirty="0" smtClean="0"/>
              <a:t>Complete the </a:t>
            </a:r>
            <a:r>
              <a:rPr lang="en-US" sz="4400" i="1" dirty="0" smtClean="0"/>
              <a:t>“New </a:t>
            </a:r>
            <a:r>
              <a:rPr lang="en-US" sz="4400" i="1" dirty="0"/>
              <a:t>Creation Celebration -Replacing  </a:t>
            </a:r>
            <a:r>
              <a:rPr lang="en-US" sz="4400" i="1" dirty="0" smtClean="0"/>
              <a:t>Emotions”</a:t>
            </a:r>
            <a:r>
              <a:rPr lang="en-US" sz="4400" i="1" dirty="0"/>
              <a:t> </a:t>
            </a:r>
            <a:r>
              <a:rPr lang="en-US" sz="4400" dirty="0" smtClean="0"/>
              <a:t>(</a:t>
            </a:r>
            <a:r>
              <a:rPr lang="en-US" sz="4400" dirty="0"/>
              <a:t>40 minutes</a:t>
            </a:r>
            <a:r>
              <a:rPr lang="en-US" sz="4400" dirty="0" smtClean="0"/>
              <a:t>) </a:t>
            </a:r>
          </a:p>
          <a:p>
            <a:pPr marL="0" indent="0" algn="ctr">
              <a:buNone/>
            </a:pPr>
            <a:r>
              <a:rPr lang="en-US" sz="4400" dirty="0" smtClean="0">
                <a:hlinkClick r:id="rId2"/>
              </a:rPr>
              <a:t>cwgministries.org/emotions</a:t>
            </a:r>
            <a:endParaRPr lang="en-US" sz="4400" dirty="0"/>
          </a:p>
          <a:p>
            <a:pPr marL="0" indent="0" algn="ctr">
              <a:buNone/>
            </a:pPr>
            <a:r>
              <a:rPr lang="en-US" dirty="0"/>
              <a:t> </a:t>
            </a:r>
            <a:r>
              <a:rPr lang="en-US" dirty="0" smtClean="0">
                <a:solidFill>
                  <a:srgbClr val="C00000"/>
                </a:solidFill>
              </a:rPr>
              <a:t>Do it daily until emotionally transformed</a:t>
            </a:r>
            <a:endParaRPr lang="en-US" dirty="0">
              <a:solidFill>
                <a:srgbClr val="C00000"/>
              </a:solidFill>
            </a:endParaRPr>
          </a:p>
          <a:p>
            <a:pPr marL="0" indent="0">
              <a:buNone/>
            </a:pPr>
            <a:endParaRPr lang="en-US" dirty="0"/>
          </a:p>
        </p:txBody>
      </p:sp>
    </p:spTree>
    <p:extLst>
      <p:ext uri="{BB962C8B-B14F-4D97-AF65-F5344CB8AC3E}">
        <p14:creationId xmlns:p14="http://schemas.microsoft.com/office/powerpoint/2010/main" val="152701788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15200" cy="4343400"/>
          </a:xfrm>
        </p:spPr>
        <p:txBody>
          <a:bodyPr>
            <a:normAutofit/>
          </a:bodyPr>
          <a:lstStyle/>
          <a:p>
            <a:endParaRPr lang="en-US" sz="54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6" y="0"/>
            <a:ext cx="7997668" cy="5143500"/>
          </a:xfrm>
          <a:prstGeom prst="rect">
            <a:avLst/>
          </a:prstGeom>
        </p:spPr>
      </p:pic>
    </p:spTree>
    <p:extLst>
      <p:ext uri="{BB962C8B-B14F-4D97-AF65-F5344CB8AC3E}">
        <p14:creationId xmlns:p14="http://schemas.microsoft.com/office/powerpoint/2010/main" val="224131754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5750"/>
            <a:ext cx="7772400" cy="4648200"/>
          </a:xfrm>
        </p:spPr>
        <p:txBody>
          <a:bodyPr>
            <a:noAutofit/>
          </a:bodyPr>
          <a:lstStyle/>
          <a:p>
            <a:pPr marL="0" indent="0">
              <a:buNone/>
            </a:pPr>
            <a:r>
              <a:rPr lang="en-US" sz="4000" dirty="0">
                <a:solidFill>
                  <a:srgbClr val="C00000"/>
                </a:solidFill>
              </a:rPr>
              <a:t>Experience the </a:t>
            </a:r>
            <a:r>
              <a:rPr lang="en-US" sz="4000" i="1" u="sng" dirty="0">
                <a:solidFill>
                  <a:srgbClr val="C00000"/>
                </a:solidFill>
              </a:rPr>
              <a:t>7 Step Healing</a:t>
            </a:r>
            <a:r>
              <a:rPr lang="en-US" sz="4000" i="1" dirty="0">
                <a:solidFill>
                  <a:srgbClr val="C00000"/>
                </a:solidFill>
              </a:rPr>
              <a:t> Model </a:t>
            </a:r>
          </a:p>
          <a:p>
            <a:pPr marL="457200" lvl="0" indent="-457200">
              <a:buFont typeface="+mj-lt"/>
              <a:buAutoNum type="arabicPeriod"/>
            </a:pPr>
            <a:r>
              <a:rPr lang="en-US" sz="2800" dirty="0" smtClean="0">
                <a:solidFill>
                  <a:srgbClr val="C00000"/>
                </a:solidFill>
              </a:rPr>
              <a:t>Love</a:t>
            </a:r>
            <a:r>
              <a:rPr lang="en-US" sz="2800" dirty="0"/>
              <a:t> </a:t>
            </a:r>
            <a:r>
              <a:rPr lang="en-US" sz="2600" dirty="0"/>
              <a:t>– Express Compassion toward Self and Others</a:t>
            </a:r>
          </a:p>
          <a:p>
            <a:pPr marL="457200" lvl="0" indent="-457200">
              <a:buFont typeface="+mj-lt"/>
              <a:buAutoNum type="arabicPeriod"/>
            </a:pPr>
            <a:r>
              <a:rPr lang="en-US" sz="2800" dirty="0">
                <a:solidFill>
                  <a:srgbClr val="C00000"/>
                </a:solidFill>
              </a:rPr>
              <a:t>Honor</a:t>
            </a:r>
            <a:r>
              <a:rPr lang="en-US" sz="2800" b="1" dirty="0"/>
              <a:t> </a:t>
            </a:r>
            <a:r>
              <a:rPr lang="en-US" sz="2800" dirty="0"/>
              <a:t>–</a:t>
            </a:r>
            <a:r>
              <a:rPr lang="en-US" sz="2600" dirty="0"/>
              <a:t> Ask, “What’s Wrong?”</a:t>
            </a:r>
          </a:p>
          <a:p>
            <a:pPr marL="457200" lvl="0" indent="-457200">
              <a:buFont typeface="+mj-lt"/>
              <a:buAutoNum type="arabicPeriod"/>
            </a:pPr>
            <a:r>
              <a:rPr lang="en-US" sz="2800" dirty="0">
                <a:solidFill>
                  <a:srgbClr val="C00000"/>
                </a:solidFill>
              </a:rPr>
              <a:t>Sensitivity</a:t>
            </a:r>
            <a:r>
              <a:rPr lang="en-US" sz="2800" dirty="0"/>
              <a:t> </a:t>
            </a:r>
            <a:r>
              <a:rPr lang="en-US" sz="2600" dirty="0"/>
              <a:t>– Become Still, Listen &amp; Follow God’s </a:t>
            </a:r>
            <a:r>
              <a:rPr lang="en-US" sz="2600" dirty="0" smtClean="0"/>
              <a:t>Instructions </a:t>
            </a:r>
            <a:r>
              <a:rPr lang="en-US" sz="2600" dirty="0"/>
              <a:t>– </a:t>
            </a:r>
            <a:r>
              <a:rPr lang="en-US" sz="2600" dirty="0" smtClean="0"/>
              <a:t>Forgive ALL That </a:t>
            </a:r>
            <a:r>
              <a:rPr lang="en-US" sz="2600" dirty="0"/>
              <a:t>C</a:t>
            </a:r>
            <a:r>
              <a:rPr lang="en-US" sz="2600" dirty="0" smtClean="0"/>
              <a:t>ome to Mind</a:t>
            </a:r>
            <a:endParaRPr lang="en-US" sz="2600" dirty="0"/>
          </a:p>
          <a:p>
            <a:pPr marL="457200" lvl="0" indent="-457200">
              <a:buFont typeface="+mj-lt"/>
              <a:buAutoNum type="arabicPeriod"/>
            </a:pPr>
            <a:r>
              <a:rPr lang="en-US" sz="2800" dirty="0">
                <a:solidFill>
                  <a:srgbClr val="C00000"/>
                </a:solidFill>
              </a:rPr>
              <a:t>Awareness </a:t>
            </a:r>
            <a:r>
              <a:rPr lang="en-US" sz="2400" dirty="0"/>
              <a:t>– Invite </a:t>
            </a:r>
            <a:r>
              <a:rPr lang="en-US" sz="2400" dirty="0" smtClean="0"/>
              <a:t>God’s </a:t>
            </a:r>
            <a:r>
              <a:rPr lang="en-US" sz="2400" dirty="0"/>
              <a:t>Compassion &amp; Power to Heal</a:t>
            </a:r>
          </a:p>
          <a:p>
            <a:pPr marL="457200" lvl="0" indent="-457200">
              <a:buFont typeface="+mj-lt"/>
              <a:buAutoNum type="arabicPeriod"/>
            </a:pPr>
            <a:r>
              <a:rPr lang="en-US" sz="2600" dirty="0">
                <a:solidFill>
                  <a:srgbClr val="C00000"/>
                </a:solidFill>
              </a:rPr>
              <a:t>Authority</a:t>
            </a:r>
            <a:r>
              <a:rPr lang="en-US" sz="2600" dirty="0"/>
              <a:t> – Command </a:t>
            </a:r>
            <a:r>
              <a:rPr lang="en-US" sz="2600" dirty="0" smtClean="0"/>
              <a:t>Body, Be </a:t>
            </a:r>
            <a:r>
              <a:rPr lang="en-US" sz="2600" dirty="0"/>
              <a:t>Healed in Jesus’ </a:t>
            </a:r>
            <a:r>
              <a:rPr lang="en-US" sz="2600" dirty="0" smtClean="0"/>
              <a:t>Name </a:t>
            </a:r>
          </a:p>
          <a:p>
            <a:pPr marL="457200" lvl="0" indent="-457200">
              <a:buFont typeface="+mj-lt"/>
              <a:buAutoNum type="arabicPeriod"/>
            </a:pPr>
            <a:r>
              <a:rPr lang="en-US" sz="2800" dirty="0" smtClean="0">
                <a:solidFill>
                  <a:srgbClr val="C00000"/>
                </a:solidFill>
              </a:rPr>
              <a:t>Thanksgiving</a:t>
            </a:r>
            <a:r>
              <a:rPr lang="en-US" sz="2600" dirty="0"/>
              <a:t> – </a:t>
            </a:r>
            <a:r>
              <a:rPr lang="en-US" sz="2400" dirty="0"/>
              <a:t>Thank God as I</a:t>
            </a:r>
            <a:r>
              <a:rPr lang="en-US" sz="2400" dirty="0" smtClean="0"/>
              <a:t> </a:t>
            </a:r>
            <a:r>
              <a:rPr lang="en-US" sz="2400" dirty="0"/>
              <a:t>Test Out </a:t>
            </a:r>
            <a:r>
              <a:rPr lang="en-US" sz="2400" dirty="0" smtClean="0"/>
              <a:t>My Body</a:t>
            </a:r>
            <a:endParaRPr lang="en-US" sz="2400" dirty="0"/>
          </a:p>
          <a:p>
            <a:pPr marL="457200" lvl="0" indent="-457200">
              <a:buFont typeface="+mj-lt"/>
              <a:buAutoNum type="arabicPeriod"/>
            </a:pPr>
            <a:r>
              <a:rPr lang="en-US" sz="2800" dirty="0">
                <a:solidFill>
                  <a:srgbClr val="C00000"/>
                </a:solidFill>
              </a:rPr>
              <a:t>Faith</a:t>
            </a:r>
            <a:r>
              <a:rPr lang="en-US" sz="2800" dirty="0"/>
              <a:t> </a:t>
            </a:r>
            <a:r>
              <a:rPr lang="en-US" sz="2600" dirty="0"/>
              <a:t>– </a:t>
            </a:r>
            <a:r>
              <a:rPr lang="en-US" sz="2400" dirty="0"/>
              <a:t>Repeat – Pray a Second, Third and Fourth Time</a:t>
            </a:r>
          </a:p>
          <a:p>
            <a:pPr marL="0" indent="0">
              <a:buNone/>
            </a:pPr>
            <a:endParaRPr lang="en-US" sz="2600" dirty="0"/>
          </a:p>
        </p:txBody>
      </p:sp>
    </p:spTree>
    <p:extLst>
      <p:ext uri="{BB962C8B-B14F-4D97-AF65-F5344CB8AC3E}">
        <p14:creationId xmlns:p14="http://schemas.microsoft.com/office/powerpoint/2010/main" val="401593694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0" y="285750"/>
            <a:ext cx="5181600" cy="4800600"/>
          </a:xfrm>
        </p:spPr>
        <p:txBody>
          <a:bodyPr>
            <a:normAutofit fontScale="47500" lnSpcReduction="20000"/>
          </a:bodyPr>
          <a:lstStyle/>
          <a:p>
            <a:r>
              <a:rPr lang="en-US" sz="8400" dirty="0" smtClean="0"/>
              <a:t>Chapter </a:t>
            </a:r>
            <a:r>
              <a:rPr lang="en-US" sz="8400" dirty="0"/>
              <a:t>8</a:t>
            </a:r>
            <a:r>
              <a:rPr lang="en-US" sz="6600" dirty="0" smtClean="0"/>
              <a:t> </a:t>
            </a:r>
          </a:p>
          <a:p>
            <a:r>
              <a:rPr lang="en-US" sz="9800" dirty="0">
                <a:solidFill>
                  <a:srgbClr val="C00000"/>
                </a:solidFill>
              </a:rPr>
              <a:t>Kingdom </a:t>
            </a:r>
            <a:r>
              <a:rPr lang="en-US" sz="9800" dirty="0" smtClean="0">
                <a:solidFill>
                  <a:srgbClr val="C00000"/>
                </a:solidFill>
              </a:rPr>
              <a:t>Emotions </a:t>
            </a:r>
            <a:r>
              <a:rPr lang="en-US" sz="9800" dirty="0">
                <a:solidFill>
                  <a:srgbClr val="C00000"/>
                </a:solidFill>
              </a:rPr>
              <a:t>T</a:t>
            </a:r>
            <a:r>
              <a:rPr lang="en-US" sz="9800" dirty="0" smtClean="0">
                <a:solidFill>
                  <a:srgbClr val="C00000"/>
                </a:solidFill>
              </a:rPr>
              <a:t>urn </a:t>
            </a:r>
            <a:r>
              <a:rPr lang="en-US" sz="9800" dirty="0">
                <a:solidFill>
                  <a:srgbClr val="C00000"/>
                </a:solidFill>
              </a:rPr>
              <a:t>on </a:t>
            </a:r>
            <a:r>
              <a:rPr lang="en-US" sz="9800" dirty="0" smtClean="0">
                <a:solidFill>
                  <a:srgbClr val="C00000"/>
                </a:solidFill>
              </a:rPr>
              <a:t>Healing </a:t>
            </a:r>
            <a:r>
              <a:rPr lang="en-US" sz="9800" dirty="0">
                <a:solidFill>
                  <a:srgbClr val="C00000"/>
                </a:solidFill>
              </a:rPr>
              <a:t>G</a:t>
            </a:r>
            <a:r>
              <a:rPr lang="en-US" sz="9800" dirty="0" smtClean="0">
                <a:solidFill>
                  <a:srgbClr val="C00000"/>
                </a:solidFill>
              </a:rPr>
              <a:t>enes</a:t>
            </a:r>
          </a:p>
          <a:p>
            <a:pPr lvl="0"/>
            <a:endParaRPr lang="en-US" sz="5400" i="1" dirty="0" smtClean="0"/>
          </a:p>
          <a:p>
            <a:pPr lvl="0"/>
            <a:r>
              <a:rPr lang="en-US" sz="9800" i="1" dirty="0" smtClean="0"/>
              <a:t>A </a:t>
            </a:r>
            <a:r>
              <a:rPr lang="en-US" sz="9800" b="1" i="1" dirty="0"/>
              <a:t>joyful</a:t>
            </a:r>
            <a:r>
              <a:rPr lang="en-US" sz="9800" i="1" dirty="0"/>
              <a:t> heart is good medicine… </a:t>
            </a:r>
            <a:r>
              <a:rPr lang="en-US" sz="7600" dirty="0"/>
              <a:t>(</a:t>
            </a:r>
            <a:r>
              <a:rPr lang="en-US" sz="7600" dirty="0" smtClean="0"/>
              <a:t>Prov. </a:t>
            </a:r>
            <a:r>
              <a:rPr lang="en-US" sz="7600" dirty="0"/>
              <a:t>17:22)</a:t>
            </a:r>
          </a:p>
          <a:p>
            <a:r>
              <a:rPr lang="en-US" sz="5400" b="1" dirty="0" smtClean="0"/>
              <a:t> </a:t>
            </a:r>
            <a:endParaRPr lang="en-US" sz="5400" dirty="0">
              <a:latin typeface="Garamond" panose="02020404030301010803" pitchFamily="18" charset="0"/>
            </a:endParaRPr>
          </a:p>
        </p:txBody>
      </p:sp>
      <p:pic>
        <p:nvPicPr>
          <p:cNvPr id="7170" name="Picture 2" descr="C:\Users\josh\Dropbox\Josh\Quick Share\powerpoint\slide 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697076" cy="517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5777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8153400" cy="4495800"/>
          </a:xfrm>
        </p:spPr>
        <p:txBody>
          <a:bodyPr>
            <a:normAutofit fontScale="55000" lnSpcReduction="20000"/>
          </a:bodyPr>
          <a:lstStyle/>
          <a:p>
            <a:r>
              <a:rPr lang="en-US" sz="10900" dirty="0" smtClean="0">
                <a:solidFill>
                  <a:srgbClr val="C00000"/>
                </a:solidFill>
                <a:latin typeface="Garamond" panose="02020404030301010803" pitchFamily="18" charset="0"/>
              </a:rPr>
              <a:t>Kingdom Emotions are…</a:t>
            </a:r>
          </a:p>
          <a:p>
            <a:pPr marL="1143000" indent="-1143000" algn="l">
              <a:buFont typeface="Arial" panose="020B0604020202020204" pitchFamily="34" charset="0"/>
              <a:buChar char="•"/>
            </a:pPr>
            <a:r>
              <a:rPr lang="en-US" sz="8000" dirty="0" smtClean="0">
                <a:solidFill>
                  <a:srgbClr val="C00000"/>
                </a:solidFill>
              </a:rPr>
              <a:t>Love</a:t>
            </a:r>
            <a:r>
              <a:rPr lang="en-US" sz="8000" dirty="0">
                <a:solidFill>
                  <a:srgbClr val="C00000"/>
                </a:solidFill>
              </a:rPr>
              <a:t>, joy, </a:t>
            </a:r>
            <a:r>
              <a:rPr lang="en-US" sz="8000" dirty="0" smtClean="0">
                <a:solidFill>
                  <a:srgbClr val="C00000"/>
                </a:solidFill>
              </a:rPr>
              <a:t>peace</a:t>
            </a:r>
            <a:r>
              <a:rPr lang="en-US" sz="8000" dirty="0" smtClean="0"/>
              <a:t> in the Holy Spirit </a:t>
            </a:r>
            <a:r>
              <a:rPr lang="en-US" sz="6500" dirty="0" smtClean="0"/>
              <a:t>(</a:t>
            </a:r>
            <a:r>
              <a:rPr lang="en-US" sz="6500" dirty="0"/>
              <a:t>Rom. </a:t>
            </a:r>
            <a:r>
              <a:rPr lang="en-US" sz="6500" dirty="0" smtClean="0"/>
              <a:t>14:17; Gal </a:t>
            </a:r>
            <a:r>
              <a:rPr lang="en-US" sz="6500" dirty="0"/>
              <a:t>5:22-25)</a:t>
            </a:r>
          </a:p>
          <a:p>
            <a:pPr marL="1143000" lvl="0" indent="-1143000" algn="l">
              <a:buFont typeface="Arial" panose="020B0604020202020204" pitchFamily="34" charset="0"/>
              <a:buChar char="•"/>
            </a:pPr>
            <a:r>
              <a:rPr lang="en-US" sz="8000" dirty="0" smtClean="0">
                <a:solidFill>
                  <a:srgbClr val="C00000"/>
                </a:solidFill>
              </a:rPr>
              <a:t>Thankfulness</a:t>
            </a:r>
            <a:r>
              <a:rPr lang="en-US" sz="8000" dirty="0"/>
              <a:t> </a:t>
            </a:r>
            <a:r>
              <a:rPr lang="en-US" sz="8000" u="sng" dirty="0"/>
              <a:t>for</a:t>
            </a:r>
            <a:r>
              <a:rPr lang="en-US" sz="8000" dirty="0"/>
              <a:t> </a:t>
            </a:r>
            <a:r>
              <a:rPr lang="en-US" sz="8000" dirty="0" smtClean="0"/>
              <a:t>and </a:t>
            </a:r>
            <a:r>
              <a:rPr lang="en-US" sz="8000" u="sng" dirty="0" smtClean="0"/>
              <a:t>in</a:t>
            </a:r>
            <a:r>
              <a:rPr lang="en-US" sz="8000" dirty="0" smtClean="0"/>
              <a:t> all things</a:t>
            </a:r>
            <a:r>
              <a:rPr lang="en-US" sz="8000" dirty="0"/>
              <a:t> </a:t>
            </a:r>
            <a:r>
              <a:rPr lang="en-US" sz="6500" dirty="0"/>
              <a:t>(Eph. 5:20; 1 Thess. 5:18)</a:t>
            </a:r>
            <a:r>
              <a:rPr lang="en-US" sz="8000" dirty="0" smtClean="0"/>
              <a:t> </a:t>
            </a:r>
          </a:p>
          <a:p>
            <a:pPr marL="1143000" lvl="0" indent="-1143000" algn="l">
              <a:buFont typeface="Arial" panose="020B0604020202020204" pitchFamily="34" charset="0"/>
              <a:buChar char="•"/>
            </a:pPr>
            <a:r>
              <a:rPr lang="en-US" sz="8000" dirty="0">
                <a:solidFill>
                  <a:srgbClr val="C00000"/>
                </a:solidFill>
              </a:rPr>
              <a:t>G</a:t>
            </a:r>
            <a:r>
              <a:rPr lang="en-US" sz="8000" dirty="0" smtClean="0">
                <a:solidFill>
                  <a:srgbClr val="C00000"/>
                </a:solidFill>
              </a:rPr>
              <a:t>ratitude </a:t>
            </a:r>
            <a:r>
              <a:rPr lang="en-US" sz="6500" dirty="0"/>
              <a:t>(Heb. 12:28</a:t>
            </a:r>
            <a:r>
              <a:rPr lang="en-US" sz="6500" dirty="0" smtClean="0"/>
              <a:t>)</a:t>
            </a:r>
            <a:endParaRPr lang="en-US" sz="65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2477433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5750"/>
            <a:ext cx="7696200" cy="4419600"/>
          </a:xfrm>
        </p:spPr>
        <p:txBody>
          <a:bodyPr>
            <a:noAutofit/>
          </a:bodyPr>
          <a:lstStyle/>
          <a:p>
            <a:pPr marL="0" lvl="0" indent="0" algn="ctr">
              <a:buNone/>
            </a:pPr>
            <a:r>
              <a:rPr lang="en-US" sz="5400" dirty="0">
                <a:solidFill>
                  <a:srgbClr val="C00000"/>
                </a:solidFill>
              </a:rPr>
              <a:t>Fighting slows </a:t>
            </a:r>
            <a:r>
              <a:rPr lang="en-US" sz="5400" dirty="0" smtClean="0">
                <a:solidFill>
                  <a:srgbClr val="C00000"/>
                </a:solidFill>
              </a:rPr>
              <a:t>healing 40% </a:t>
            </a:r>
            <a:endParaRPr lang="en-US" sz="5400" dirty="0">
              <a:solidFill>
                <a:srgbClr val="C00000"/>
              </a:solidFill>
            </a:endParaRPr>
          </a:p>
          <a:p>
            <a:pPr marL="0" lvl="0" indent="0" algn="ctr">
              <a:buNone/>
            </a:pPr>
            <a:r>
              <a:rPr lang="en-US" sz="6000" dirty="0" smtClean="0"/>
              <a:t>Therefore we </a:t>
            </a:r>
            <a:r>
              <a:rPr lang="en-US" sz="6000" i="1" dirty="0"/>
              <a:t>speak only words edifying for the need of the </a:t>
            </a:r>
            <a:r>
              <a:rPr lang="en-US" sz="6000" i="1" dirty="0" smtClean="0"/>
              <a:t>moment </a:t>
            </a:r>
            <a:r>
              <a:rPr lang="en-US" sz="6000" dirty="0" smtClean="0"/>
              <a:t>(Eph</a:t>
            </a:r>
            <a:r>
              <a:rPr lang="en-US" sz="6000" dirty="0"/>
              <a:t>. 4:29</a:t>
            </a:r>
            <a:r>
              <a:rPr lang="en-US" sz="6000" dirty="0" smtClean="0"/>
              <a:t>).</a:t>
            </a:r>
          </a:p>
        </p:txBody>
      </p:sp>
    </p:spTree>
    <p:extLst>
      <p:ext uri="{BB962C8B-B14F-4D97-AF65-F5344CB8AC3E}">
        <p14:creationId xmlns:p14="http://schemas.microsoft.com/office/powerpoint/2010/main" val="76753567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lvl="0" indent="0" algn="ctr">
              <a:buNone/>
            </a:pPr>
            <a:r>
              <a:rPr lang="en-US" sz="5400" dirty="0"/>
              <a:t>Those who perform </a:t>
            </a:r>
            <a:r>
              <a:rPr lang="en-US" sz="5400" dirty="0">
                <a:solidFill>
                  <a:srgbClr val="C00000"/>
                </a:solidFill>
              </a:rPr>
              <a:t>altruistic acts </a:t>
            </a:r>
            <a:r>
              <a:rPr lang="en-US" sz="5400" dirty="0"/>
              <a:t>live </a:t>
            </a:r>
            <a:r>
              <a:rPr lang="en-US" sz="5400" dirty="0" smtClean="0"/>
              <a:t>longer, reducing </a:t>
            </a:r>
            <a:r>
              <a:rPr lang="en-US" sz="5400" dirty="0"/>
              <a:t>their odds of an early death </a:t>
            </a:r>
            <a:r>
              <a:rPr lang="en-US" sz="5400" dirty="0" smtClean="0">
                <a:solidFill>
                  <a:srgbClr val="C00000"/>
                </a:solidFill>
              </a:rPr>
              <a:t>by </a:t>
            </a:r>
            <a:r>
              <a:rPr lang="en-US" sz="5400" dirty="0">
                <a:solidFill>
                  <a:srgbClr val="C00000"/>
                </a:solidFill>
              </a:rPr>
              <a:t>60%. </a:t>
            </a:r>
            <a:endParaRPr lang="en-US" sz="5400" dirty="0" smtClean="0">
              <a:solidFill>
                <a:srgbClr val="C00000"/>
              </a:solidFill>
            </a:endParaRPr>
          </a:p>
          <a:p>
            <a:pPr marL="0" lvl="0" indent="0" algn="ctr">
              <a:buNone/>
            </a:pPr>
            <a:r>
              <a:rPr lang="en-US" sz="5400" i="1" dirty="0" smtClean="0">
                <a:solidFill>
                  <a:srgbClr val="C00000"/>
                </a:solidFill>
              </a:rPr>
              <a:t>By losing life we find it </a:t>
            </a:r>
            <a:endParaRPr lang="en-US" sz="5400" i="1" dirty="0">
              <a:solidFill>
                <a:srgbClr val="C00000"/>
              </a:solidFill>
            </a:endParaRPr>
          </a:p>
        </p:txBody>
      </p:sp>
    </p:spTree>
    <p:extLst>
      <p:ext uri="{BB962C8B-B14F-4D97-AF65-F5344CB8AC3E}">
        <p14:creationId xmlns:p14="http://schemas.microsoft.com/office/powerpoint/2010/main" val="394940180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92500" lnSpcReduction="10000"/>
          </a:bodyPr>
          <a:lstStyle/>
          <a:p>
            <a:r>
              <a:rPr lang="en-US" sz="5400" dirty="0" smtClean="0">
                <a:solidFill>
                  <a:srgbClr val="C00000"/>
                </a:solidFill>
              </a:rPr>
              <a:t>Optimistic people</a:t>
            </a:r>
            <a:r>
              <a:rPr lang="en-US" sz="5400" dirty="0" smtClean="0"/>
              <a:t> have </a:t>
            </a:r>
            <a:r>
              <a:rPr lang="en-US" sz="5400" dirty="0"/>
              <a:t>a 23% lower risk of death from cardiovascular disease and a 55% lower risk of death from all causes compared to their more pessimistic peers</a:t>
            </a:r>
            <a:r>
              <a:rPr lang="en-US" sz="5400" dirty="0" smtClean="0"/>
              <a:t>.</a:t>
            </a:r>
            <a:endParaRPr lang="en-US" sz="5400" dirty="0">
              <a:latin typeface="Garamond" panose="02020404030301010803" pitchFamily="18" charset="0"/>
            </a:endParaRPr>
          </a:p>
        </p:txBody>
      </p:sp>
    </p:spTree>
    <p:extLst>
      <p:ext uri="{BB962C8B-B14F-4D97-AF65-F5344CB8AC3E}">
        <p14:creationId xmlns:p14="http://schemas.microsoft.com/office/powerpoint/2010/main" val="230661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282918"/>
            <a:ext cx="2971800" cy="4634387"/>
          </a:xfr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77555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38150"/>
            <a:ext cx="7772400" cy="4343400"/>
          </a:xfrm>
        </p:spPr>
        <p:txBody>
          <a:bodyPr>
            <a:normAutofit fontScale="70000" lnSpcReduction="20000"/>
          </a:bodyPr>
          <a:lstStyle/>
          <a:p>
            <a:r>
              <a:rPr lang="en-US" sz="8600" dirty="0" smtClean="0"/>
              <a:t>Chapter  Two </a:t>
            </a:r>
          </a:p>
          <a:p>
            <a:endParaRPr lang="en-US" sz="7200" dirty="0">
              <a:solidFill>
                <a:srgbClr val="C00000"/>
              </a:solidFill>
            </a:endParaRPr>
          </a:p>
          <a:p>
            <a:r>
              <a:rPr lang="en-US" sz="10900" dirty="0" smtClean="0">
                <a:solidFill>
                  <a:srgbClr val="C00000"/>
                </a:solidFill>
              </a:rPr>
              <a:t>Where </a:t>
            </a:r>
            <a:r>
              <a:rPr lang="en-US" sz="10900" dirty="0">
                <a:solidFill>
                  <a:srgbClr val="C00000"/>
                </a:solidFill>
              </a:rPr>
              <a:t>do emotions come from? </a:t>
            </a:r>
          </a:p>
          <a:p>
            <a:endParaRPr lang="en-US" sz="5400" dirty="0" smtClean="0"/>
          </a:p>
        </p:txBody>
      </p:sp>
    </p:spTree>
    <p:extLst>
      <p:ext uri="{BB962C8B-B14F-4D97-AF65-F5344CB8AC3E}">
        <p14:creationId xmlns:p14="http://schemas.microsoft.com/office/powerpoint/2010/main" val="203186337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a:bodyPr>
          <a:lstStyle/>
          <a:p>
            <a:r>
              <a:rPr lang="en-US" sz="5400" dirty="0" smtClean="0"/>
              <a:t>Those who live in the </a:t>
            </a:r>
            <a:r>
              <a:rPr lang="en-US" sz="5400" u="sng" dirty="0" smtClean="0"/>
              <a:t>state of happiness</a:t>
            </a:r>
            <a:r>
              <a:rPr lang="en-US" sz="5400" dirty="0" smtClean="0"/>
              <a:t> </a:t>
            </a:r>
            <a:r>
              <a:rPr lang="en-US" sz="5400" dirty="0"/>
              <a:t>tend to die of old age, with less than </a:t>
            </a:r>
            <a:r>
              <a:rPr lang="en-US" sz="5400" dirty="0">
                <a:solidFill>
                  <a:srgbClr val="C00000"/>
                </a:solidFill>
              </a:rPr>
              <a:t>1% </a:t>
            </a:r>
            <a:r>
              <a:rPr lang="en-US" sz="5400" dirty="0"/>
              <a:t>of them dying of </a:t>
            </a:r>
            <a:r>
              <a:rPr lang="en-US" sz="5400" dirty="0">
                <a:solidFill>
                  <a:srgbClr val="C00000"/>
                </a:solidFill>
              </a:rPr>
              <a:t>cancer</a:t>
            </a:r>
            <a:r>
              <a:rPr lang="en-US" sz="5400" dirty="0"/>
              <a:t> or </a:t>
            </a:r>
            <a:r>
              <a:rPr lang="en-US" sz="5400" dirty="0">
                <a:solidFill>
                  <a:srgbClr val="C00000"/>
                </a:solidFill>
              </a:rPr>
              <a:t>heart </a:t>
            </a:r>
            <a:r>
              <a:rPr lang="en-US" sz="5400" dirty="0" smtClean="0">
                <a:solidFill>
                  <a:srgbClr val="C00000"/>
                </a:solidFill>
              </a:rPr>
              <a:t>disease.</a:t>
            </a:r>
            <a:endParaRPr lang="en-US" sz="5400" dirty="0">
              <a:solidFill>
                <a:srgbClr val="C00000"/>
              </a:solidFill>
            </a:endParaRPr>
          </a:p>
        </p:txBody>
      </p:sp>
    </p:spTree>
    <p:extLst>
      <p:ext uri="{BB962C8B-B14F-4D97-AF65-F5344CB8AC3E}">
        <p14:creationId xmlns:p14="http://schemas.microsoft.com/office/powerpoint/2010/main" val="252948924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a:solidFill>
                  <a:srgbClr val="C00000"/>
                </a:solidFill>
              </a:rPr>
              <a:t>75% </a:t>
            </a:r>
            <a:r>
              <a:rPr lang="en-US" sz="5400" dirty="0"/>
              <a:t>of people who die of heart </a:t>
            </a:r>
            <a:r>
              <a:rPr lang="en-US" sz="5400" dirty="0" smtClean="0"/>
              <a:t>disease </a:t>
            </a:r>
            <a:r>
              <a:rPr lang="en-US" sz="5400" dirty="0"/>
              <a:t>and </a:t>
            </a:r>
            <a:r>
              <a:rPr lang="en-US" sz="5400" dirty="0">
                <a:solidFill>
                  <a:srgbClr val="C00000"/>
                </a:solidFill>
              </a:rPr>
              <a:t>15% </a:t>
            </a:r>
            <a:r>
              <a:rPr lang="en-US" sz="5400" dirty="0"/>
              <a:t>of those who die of cancer </a:t>
            </a:r>
            <a:r>
              <a:rPr lang="en-US" sz="5400" dirty="0">
                <a:solidFill>
                  <a:srgbClr val="C00000"/>
                </a:solidFill>
              </a:rPr>
              <a:t>are members of the </a:t>
            </a:r>
            <a:r>
              <a:rPr lang="en-US" sz="6000" i="1" dirty="0">
                <a:solidFill>
                  <a:srgbClr val="C00000"/>
                </a:solidFill>
              </a:rPr>
              <a:t>Lifelong Anger </a:t>
            </a:r>
            <a:r>
              <a:rPr lang="en-US" sz="6000" i="1" dirty="0" smtClean="0">
                <a:solidFill>
                  <a:srgbClr val="C00000"/>
                </a:solidFill>
              </a:rPr>
              <a:t>Club </a:t>
            </a:r>
            <a:endParaRPr lang="en-US" sz="6000" i="1" dirty="0">
              <a:solidFill>
                <a:srgbClr val="C00000"/>
              </a:solidFill>
            </a:endParaRPr>
          </a:p>
        </p:txBody>
      </p:sp>
    </p:spTree>
    <p:extLst>
      <p:ext uri="{BB962C8B-B14F-4D97-AF65-F5344CB8AC3E}">
        <p14:creationId xmlns:p14="http://schemas.microsoft.com/office/powerpoint/2010/main" val="86108738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a:bodyPr>
          <a:lstStyle/>
          <a:p>
            <a:r>
              <a:rPr lang="en-US" sz="5400" dirty="0">
                <a:solidFill>
                  <a:srgbClr val="C00000"/>
                </a:solidFill>
              </a:rPr>
              <a:t>Ninety percent </a:t>
            </a:r>
            <a:r>
              <a:rPr lang="en-US" sz="5400" dirty="0"/>
              <a:t>of our genes are influenced by their environment, which in turn is influenced by our </a:t>
            </a:r>
            <a:r>
              <a:rPr lang="en-US" sz="5400" dirty="0">
                <a:solidFill>
                  <a:srgbClr val="C00000"/>
                </a:solidFill>
              </a:rPr>
              <a:t>thought processes.</a:t>
            </a:r>
            <a:r>
              <a:rPr lang="en-US" sz="5400" dirty="0"/>
              <a:t> </a:t>
            </a:r>
            <a:endParaRPr lang="en-US" sz="5400" dirty="0">
              <a:latin typeface="Garamond" panose="02020404030301010803" pitchFamily="18" charset="0"/>
            </a:endParaRPr>
          </a:p>
        </p:txBody>
      </p:sp>
    </p:spTree>
    <p:extLst>
      <p:ext uri="{BB962C8B-B14F-4D97-AF65-F5344CB8AC3E}">
        <p14:creationId xmlns:p14="http://schemas.microsoft.com/office/powerpoint/2010/main" val="223205620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5750"/>
            <a:ext cx="7772400" cy="4572000"/>
          </a:xfrm>
        </p:spPr>
        <p:txBody>
          <a:bodyPr>
            <a:noAutofit/>
          </a:bodyPr>
          <a:lstStyle/>
          <a:p>
            <a:pPr marL="0" indent="0" algn="ctr">
              <a:buNone/>
            </a:pPr>
            <a:r>
              <a:rPr lang="en-US" sz="4400" dirty="0" smtClean="0">
                <a:solidFill>
                  <a:srgbClr val="C00000"/>
                </a:solidFill>
              </a:rPr>
              <a:t>The “Relaxation </a:t>
            </a:r>
            <a:r>
              <a:rPr lang="en-US" sz="4400" dirty="0">
                <a:solidFill>
                  <a:srgbClr val="C00000"/>
                </a:solidFill>
              </a:rPr>
              <a:t>R</a:t>
            </a:r>
            <a:r>
              <a:rPr lang="en-US" sz="4400" dirty="0" smtClean="0">
                <a:solidFill>
                  <a:srgbClr val="C00000"/>
                </a:solidFill>
              </a:rPr>
              <a:t>esponse</a:t>
            </a:r>
            <a:r>
              <a:rPr lang="en-US" sz="4400" dirty="0">
                <a:solidFill>
                  <a:srgbClr val="C00000"/>
                </a:solidFill>
              </a:rPr>
              <a:t>” </a:t>
            </a:r>
            <a:endParaRPr lang="en-US" sz="4400" dirty="0" smtClean="0">
              <a:solidFill>
                <a:srgbClr val="C00000"/>
              </a:solidFill>
            </a:endParaRPr>
          </a:p>
          <a:p>
            <a:pPr marL="0" indent="0" algn="ctr">
              <a:buNone/>
            </a:pPr>
            <a:r>
              <a:rPr lang="en-US" sz="4400" dirty="0">
                <a:solidFill>
                  <a:srgbClr val="C00000"/>
                </a:solidFill>
              </a:rPr>
              <a:t>c</a:t>
            </a:r>
            <a:r>
              <a:rPr lang="en-US" sz="4400" dirty="0" smtClean="0">
                <a:solidFill>
                  <a:srgbClr val="C00000"/>
                </a:solidFill>
              </a:rPr>
              <a:t>auses 1561 </a:t>
            </a:r>
            <a:r>
              <a:rPr lang="en-US" sz="4400" dirty="0">
                <a:solidFill>
                  <a:srgbClr val="C00000"/>
                </a:solidFill>
              </a:rPr>
              <a:t>genes </a:t>
            </a:r>
            <a:r>
              <a:rPr lang="en-US" sz="4400" dirty="0" smtClean="0">
                <a:solidFill>
                  <a:srgbClr val="C00000"/>
                </a:solidFill>
              </a:rPr>
              <a:t>to change</a:t>
            </a:r>
            <a:endParaRPr lang="en-US" sz="4400" dirty="0">
              <a:solidFill>
                <a:srgbClr val="C00000"/>
              </a:solidFill>
            </a:endParaRPr>
          </a:p>
          <a:p>
            <a:r>
              <a:rPr lang="en-US" sz="4400" dirty="0"/>
              <a:t>874 upregulated (turned </a:t>
            </a:r>
            <a:r>
              <a:rPr lang="en-US" sz="4400" u="sng" dirty="0"/>
              <a:t>on</a:t>
            </a:r>
            <a:r>
              <a:rPr lang="en-US" sz="4400" dirty="0"/>
              <a:t>) for health </a:t>
            </a:r>
            <a:r>
              <a:rPr lang="en-US" sz="4400" dirty="0" smtClean="0"/>
              <a:t>(immune function, etc.)</a:t>
            </a:r>
            <a:endParaRPr lang="en-US" sz="4400" dirty="0"/>
          </a:p>
          <a:p>
            <a:r>
              <a:rPr lang="en-US" sz="4400" dirty="0"/>
              <a:t>687 downregulated (turned </a:t>
            </a:r>
            <a:r>
              <a:rPr lang="en-US" sz="4400" u="sng" dirty="0"/>
              <a:t>off</a:t>
            </a:r>
            <a:r>
              <a:rPr lang="en-US" sz="4400" dirty="0"/>
              <a:t>) for </a:t>
            </a:r>
            <a:r>
              <a:rPr lang="en-US" sz="4400" dirty="0" smtClean="0"/>
              <a:t>stress (inflammation, etc.)</a:t>
            </a:r>
            <a:endParaRPr lang="en-US" sz="4400" dirty="0"/>
          </a:p>
        </p:txBody>
      </p:sp>
    </p:spTree>
    <p:extLst>
      <p:ext uri="{BB962C8B-B14F-4D97-AF65-F5344CB8AC3E}">
        <p14:creationId xmlns:p14="http://schemas.microsoft.com/office/powerpoint/2010/main" val="3812045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33350"/>
            <a:ext cx="8001000" cy="4876800"/>
          </a:xfrm>
        </p:spPr>
        <p:txBody>
          <a:bodyPr>
            <a:normAutofit fontScale="55000" lnSpcReduction="20000"/>
          </a:bodyPr>
          <a:lstStyle/>
          <a:p>
            <a:r>
              <a:rPr lang="en-US" sz="8700" dirty="0">
                <a:solidFill>
                  <a:srgbClr val="C00000"/>
                </a:solidFill>
              </a:rPr>
              <a:t>Stress </a:t>
            </a:r>
            <a:r>
              <a:rPr lang="en-US" sz="8700" dirty="0" smtClean="0">
                <a:solidFill>
                  <a:srgbClr val="C00000"/>
                </a:solidFill>
              </a:rPr>
              <a:t>causes epigenetic </a:t>
            </a:r>
            <a:r>
              <a:rPr lang="en-US" sz="8700" dirty="0">
                <a:solidFill>
                  <a:srgbClr val="C00000"/>
                </a:solidFill>
              </a:rPr>
              <a:t>change</a:t>
            </a:r>
          </a:p>
          <a:p>
            <a:pPr marL="857250" indent="-857250" algn="l">
              <a:buFont typeface="Arial" panose="020B0604020202020204" pitchFamily="34" charset="0"/>
              <a:buChar char="•"/>
            </a:pPr>
            <a:r>
              <a:rPr lang="en-US" sz="7300" dirty="0" smtClean="0"/>
              <a:t>Physical </a:t>
            </a:r>
            <a:r>
              <a:rPr lang="en-US" sz="7300" dirty="0"/>
              <a:t>stress </a:t>
            </a:r>
            <a:r>
              <a:rPr lang="en-US" sz="7300" dirty="0" smtClean="0"/>
              <a:t>(bodily trauma) </a:t>
            </a:r>
          </a:p>
          <a:p>
            <a:pPr marL="857250" indent="-857250" algn="l">
              <a:buFont typeface="Arial" panose="020B0604020202020204" pitchFamily="34" charset="0"/>
              <a:buChar char="•"/>
            </a:pPr>
            <a:r>
              <a:rPr lang="en-US" sz="7300" dirty="0"/>
              <a:t>C</a:t>
            </a:r>
            <a:r>
              <a:rPr lang="en-US" sz="7300" dirty="0" smtClean="0"/>
              <a:t>hemical &amp; EMF </a:t>
            </a:r>
            <a:r>
              <a:rPr lang="en-US" sz="7300" dirty="0"/>
              <a:t>(</a:t>
            </a:r>
            <a:r>
              <a:rPr lang="en-US" sz="7300" dirty="0" smtClean="0"/>
              <a:t>toxins/energy) </a:t>
            </a:r>
          </a:p>
          <a:p>
            <a:pPr marL="857250" indent="-857250" algn="l">
              <a:buFont typeface="Arial" panose="020B0604020202020204" pitchFamily="34" charset="0"/>
              <a:buChar char="•"/>
            </a:pPr>
            <a:r>
              <a:rPr lang="en-US" sz="7300" dirty="0"/>
              <a:t>E</a:t>
            </a:r>
            <a:r>
              <a:rPr lang="en-US" sz="7300" dirty="0" smtClean="0"/>
              <a:t>motional </a:t>
            </a:r>
            <a:r>
              <a:rPr lang="en-US" sz="7300" dirty="0"/>
              <a:t>stress (fear, </a:t>
            </a:r>
            <a:r>
              <a:rPr lang="en-US" sz="7300" dirty="0" smtClean="0"/>
              <a:t>worry) </a:t>
            </a:r>
          </a:p>
          <a:p>
            <a:r>
              <a:rPr lang="en-US" sz="8000" dirty="0" smtClean="0"/>
              <a:t>Stress sets </a:t>
            </a:r>
            <a:r>
              <a:rPr lang="en-US" sz="8000" dirty="0"/>
              <a:t>off more than 1,400 chemical reactions and </a:t>
            </a:r>
            <a:r>
              <a:rPr lang="en-US" sz="8000" dirty="0" smtClean="0"/>
              <a:t>produces </a:t>
            </a:r>
            <a:r>
              <a:rPr lang="en-US" sz="8000" dirty="0"/>
              <a:t>more than 30 hormones and neurotransmitters.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368379409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1400" y="361950"/>
            <a:ext cx="5334000" cy="4781550"/>
          </a:xfrm>
        </p:spPr>
        <p:txBody>
          <a:bodyPr>
            <a:normAutofit fontScale="77500" lnSpcReduction="20000"/>
          </a:bodyPr>
          <a:lstStyle/>
          <a:p>
            <a:r>
              <a:rPr lang="en-US" sz="5400" dirty="0" smtClean="0">
                <a:solidFill>
                  <a:srgbClr val="C00000"/>
                </a:solidFill>
              </a:rPr>
              <a:t>Picturing impacts muscles</a:t>
            </a:r>
          </a:p>
          <a:p>
            <a:r>
              <a:rPr lang="en-US" sz="5400" dirty="0" smtClean="0"/>
              <a:t>In </a:t>
            </a:r>
            <a:r>
              <a:rPr lang="en-US" sz="5400" dirty="0"/>
              <a:t>a French study those who </a:t>
            </a:r>
            <a:r>
              <a:rPr lang="en-US" sz="5400" dirty="0">
                <a:solidFill>
                  <a:srgbClr val="C00000"/>
                </a:solidFill>
              </a:rPr>
              <a:t>imagined</a:t>
            </a:r>
            <a:r>
              <a:rPr lang="en-US" sz="5400" dirty="0"/>
              <a:t> lifting heavier weights activated their muscles more than did those who </a:t>
            </a:r>
            <a:r>
              <a:rPr lang="en-US" sz="5400" dirty="0">
                <a:solidFill>
                  <a:srgbClr val="C00000"/>
                </a:solidFill>
              </a:rPr>
              <a:t>imagined</a:t>
            </a:r>
            <a:r>
              <a:rPr lang="en-US" sz="5400" dirty="0"/>
              <a:t> lifting lighter weights. </a:t>
            </a:r>
          </a:p>
        </p:txBody>
      </p:sp>
      <p:pic>
        <p:nvPicPr>
          <p:cNvPr id="8194" name="Picture 2" descr="C:\Users\josh\Dropbox\Josh\Quick Share\powerpoint\slide 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2286"/>
            <a:ext cx="3441192" cy="515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616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osh\Dropbox\Josh\Quick Share\powerpoint\slide 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444500"/>
            <a:ext cx="9144000" cy="56070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879348" y="400050"/>
            <a:ext cx="7391400" cy="4343400"/>
          </a:xfrm>
          <a:solidFill>
            <a:schemeClr val="bg1">
              <a:alpha val="77000"/>
            </a:schemeClr>
          </a:solidFill>
        </p:spPr>
        <p:txBody>
          <a:bodyPr lIns="182880" tIns="182880" rIns="182880" bIns="182880">
            <a:normAutofit fontScale="85000" lnSpcReduction="20000"/>
          </a:bodyPr>
          <a:lstStyle/>
          <a:p>
            <a:r>
              <a:rPr lang="en-US" sz="5400" dirty="0" smtClean="0">
                <a:solidFill>
                  <a:srgbClr val="C00000"/>
                </a:solidFill>
              </a:rPr>
              <a:t>Picturing impacts skills</a:t>
            </a:r>
            <a:br>
              <a:rPr lang="en-US" sz="5400" dirty="0" smtClean="0">
                <a:solidFill>
                  <a:srgbClr val="C00000"/>
                </a:solidFill>
              </a:rPr>
            </a:br>
            <a:r>
              <a:rPr lang="en-US" sz="5400" u="sng" dirty="0" smtClean="0"/>
              <a:t>Mentally practicing</a:t>
            </a:r>
            <a:r>
              <a:rPr lang="en-US" sz="5400" dirty="0" smtClean="0"/>
              <a:t> </a:t>
            </a:r>
            <a:r>
              <a:rPr lang="en-US" sz="5400" dirty="0"/>
              <a:t>a simple, five-finger piano exercise for two hours a day for five </a:t>
            </a:r>
            <a:r>
              <a:rPr lang="en-US" sz="5400" dirty="0" smtClean="0"/>
              <a:t>days, </a:t>
            </a:r>
            <a:r>
              <a:rPr lang="en-US" sz="5400" dirty="0"/>
              <a:t>made the </a:t>
            </a:r>
            <a:r>
              <a:rPr lang="en-US" sz="5400" u="sng" dirty="0"/>
              <a:t>same brain changes </a:t>
            </a:r>
            <a:r>
              <a:rPr lang="en-US" sz="5400" dirty="0" smtClean="0"/>
              <a:t>as </a:t>
            </a:r>
            <a:r>
              <a:rPr lang="en-US" sz="5400" dirty="0"/>
              <a:t>subjects who </a:t>
            </a:r>
            <a:r>
              <a:rPr lang="en-US" sz="5400" u="sng" dirty="0"/>
              <a:t>physically practiced</a:t>
            </a:r>
            <a:r>
              <a:rPr lang="en-US" sz="5400" dirty="0"/>
              <a:t> the same activities. </a:t>
            </a:r>
            <a:endParaRPr lang="en-US" sz="5400" dirty="0">
              <a:latin typeface="Garamond" panose="02020404030301010803" pitchFamily="18" charset="0"/>
            </a:endParaRPr>
          </a:p>
        </p:txBody>
      </p:sp>
    </p:spTree>
    <p:extLst>
      <p:ext uri="{BB962C8B-B14F-4D97-AF65-F5344CB8AC3E}">
        <p14:creationId xmlns:p14="http://schemas.microsoft.com/office/powerpoint/2010/main" val="294624924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a:bodyPr>
          <a:lstStyle/>
          <a:p>
            <a:r>
              <a:rPr lang="en-US" sz="5400" dirty="0" smtClean="0">
                <a:solidFill>
                  <a:srgbClr val="C00000"/>
                </a:solidFill>
              </a:rPr>
              <a:t>Abraham </a:t>
            </a:r>
            <a:r>
              <a:rPr lang="en-US" sz="5400" u="sng" dirty="0" smtClean="0">
                <a:solidFill>
                  <a:srgbClr val="C00000"/>
                </a:solidFill>
              </a:rPr>
              <a:t>sees</a:t>
            </a:r>
            <a:r>
              <a:rPr lang="en-US" sz="5400" dirty="0" smtClean="0">
                <a:solidFill>
                  <a:srgbClr val="C00000"/>
                </a:solidFill>
              </a:rPr>
              <a:t> &amp; </a:t>
            </a:r>
            <a:r>
              <a:rPr lang="en-US" sz="5400" dirty="0">
                <a:solidFill>
                  <a:srgbClr val="C00000"/>
                </a:solidFill>
              </a:rPr>
              <a:t>f</a:t>
            </a:r>
            <a:r>
              <a:rPr lang="en-US" sz="5400" dirty="0" smtClean="0">
                <a:solidFill>
                  <a:srgbClr val="C00000"/>
                </a:solidFill>
              </a:rPr>
              <a:t>aith grows</a:t>
            </a:r>
          </a:p>
          <a:p>
            <a:r>
              <a:rPr lang="en-US" sz="5400" dirty="0" smtClean="0"/>
              <a:t>God showed Abram a picture of the </a:t>
            </a:r>
            <a:r>
              <a:rPr lang="en-US" sz="5400" u="sng" dirty="0" smtClean="0"/>
              <a:t>promise fulfilled</a:t>
            </a:r>
            <a:r>
              <a:rPr lang="en-US" sz="5400" dirty="0" smtClean="0"/>
              <a:t> and </a:t>
            </a:r>
            <a:r>
              <a:rPr lang="en-US" sz="5400" u="sng" dirty="0" smtClean="0"/>
              <a:t>faith arose</a:t>
            </a:r>
            <a:r>
              <a:rPr lang="en-US" sz="5400" dirty="0" smtClean="0"/>
              <a:t> in </a:t>
            </a:r>
            <a:br>
              <a:rPr lang="en-US" sz="5400" dirty="0" smtClean="0"/>
            </a:br>
            <a:r>
              <a:rPr lang="en-US" sz="5400" dirty="0" smtClean="0"/>
              <a:t>his heart </a:t>
            </a:r>
            <a:r>
              <a:rPr lang="en-US" sz="4800" dirty="0" smtClean="0"/>
              <a:t>(Gen. 15:5,6)</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29813451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9550"/>
            <a:ext cx="7924800" cy="4800600"/>
          </a:xfrm>
        </p:spPr>
        <p:txBody>
          <a:bodyPr>
            <a:normAutofit fontScale="85000" lnSpcReduction="10000"/>
          </a:bodyPr>
          <a:lstStyle/>
          <a:p>
            <a:r>
              <a:rPr lang="en-US" sz="4200" u="sng" dirty="0" smtClean="0">
                <a:solidFill>
                  <a:srgbClr val="C00000"/>
                </a:solidFill>
              </a:rPr>
              <a:t>Alignment</a:t>
            </a:r>
            <a:r>
              <a:rPr lang="en-US" sz="4200" dirty="0" smtClean="0">
                <a:solidFill>
                  <a:srgbClr val="C00000"/>
                </a:solidFill>
              </a:rPr>
              <a:t> </a:t>
            </a:r>
            <a:r>
              <a:rPr lang="en-US" sz="4200" dirty="0" smtClean="0">
                <a:solidFill>
                  <a:srgbClr val="00B050"/>
                </a:solidFill>
              </a:rPr>
              <a:t>Releases Spirit Power </a:t>
            </a:r>
            <a:r>
              <a:rPr lang="en-US" sz="4200" dirty="0" smtClean="0"/>
              <a:t>(</a:t>
            </a:r>
            <a:r>
              <a:rPr lang="en-US" sz="3800" dirty="0" smtClean="0"/>
              <a:t>Eccl. 4:12) </a:t>
            </a:r>
            <a:endParaRPr lang="en-US" sz="3800" dirty="0"/>
          </a:p>
          <a:p>
            <a:pPr algn="l"/>
            <a:r>
              <a:rPr lang="en-US" sz="4700" dirty="0" smtClean="0"/>
              <a:t>The </a:t>
            </a:r>
            <a:r>
              <a:rPr lang="en-US" sz="4700" dirty="0" smtClean="0">
                <a:solidFill>
                  <a:srgbClr val="C00000"/>
                </a:solidFill>
              </a:rPr>
              <a:t>Mind</a:t>
            </a:r>
            <a:r>
              <a:rPr lang="en-US" sz="4700" dirty="0" smtClean="0"/>
              <a:t>-</a:t>
            </a:r>
            <a:r>
              <a:rPr lang="en-US" sz="4700" dirty="0" smtClean="0">
                <a:solidFill>
                  <a:srgbClr val="00B050"/>
                </a:solidFill>
              </a:rPr>
              <a:t>believes</a:t>
            </a:r>
            <a:r>
              <a:rPr lang="en-US" sz="4700" dirty="0" smtClean="0"/>
              <a:t> </a:t>
            </a:r>
            <a:r>
              <a:rPr lang="en-US" sz="4700" dirty="0"/>
              <a:t>God’s promises (according to your faith, Matt. 9:29)</a:t>
            </a:r>
          </a:p>
          <a:p>
            <a:pPr algn="l"/>
            <a:r>
              <a:rPr lang="en-US" sz="4700" dirty="0" smtClean="0"/>
              <a:t>The </a:t>
            </a:r>
            <a:r>
              <a:rPr lang="en-US" sz="4700" dirty="0" smtClean="0">
                <a:solidFill>
                  <a:srgbClr val="C00000"/>
                </a:solidFill>
              </a:rPr>
              <a:t>Heart</a:t>
            </a:r>
            <a:r>
              <a:rPr lang="en-US" sz="4700" dirty="0" smtClean="0"/>
              <a:t>-</a:t>
            </a:r>
            <a:r>
              <a:rPr lang="en-US" sz="4700" dirty="0" smtClean="0">
                <a:solidFill>
                  <a:srgbClr val="00B050"/>
                </a:solidFill>
              </a:rPr>
              <a:t>feels</a:t>
            </a:r>
            <a:r>
              <a:rPr lang="en-US" sz="4700" dirty="0" smtClean="0"/>
              <a:t> </a:t>
            </a:r>
            <a:r>
              <a:rPr lang="en-US" sz="4700" dirty="0"/>
              <a:t>God’s </a:t>
            </a:r>
            <a:r>
              <a:rPr lang="en-US" sz="4700" dirty="0" smtClean="0"/>
              <a:t>love </a:t>
            </a:r>
            <a:r>
              <a:rPr lang="en-US" sz="4700" dirty="0"/>
              <a:t>which displaces fear (thinks in his </a:t>
            </a:r>
            <a:r>
              <a:rPr lang="en-US" sz="4700" u="sng" dirty="0"/>
              <a:t>heart</a:t>
            </a:r>
            <a:r>
              <a:rPr lang="en-US" sz="4700" dirty="0"/>
              <a:t>, </a:t>
            </a:r>
            <a:r>
              <a:rPr lang="en-US" sz="4700" i="1" dirty="0"/>
              <a:t>nephesh</a:t>
            </a:r>
            <a:r>
              <a:rPr lang="en-US" sz="4700" dirty="0"/>
              <a:t>/</a:t>
            </a:r>
            <a:r>
              <a:rPr lang="en-US" sz="4700" u="sng" dirty="0"/>
              <a:t>emotion</a:t>
            </a:r>
            <a:r>
              <a:rPr lang="en-US" sz="4700" dirty="0"/>
              <a:t> Prov. 23:7; 1, Jn. 4:18). </a:t>
            </a:r>
          </a:p>
          <a:p>
            <a:pPr algn="l"/>
            <a:r>
              <a:rPr lang="en-US" sz="4700" dirty="0" smtClean="0"/>
              <a:t>The </a:t>
            </a:r>
            <a:r>
              <a:rPr lang="en-US" sz="4700" dirty="0" smtClean="0">
                <a:solidFill>
                  <a:srgbClr val="C00000"/>
                </a:solidFill>
              </a:rPr>
              <a:t>Body</a:t>
            </a:r>
            <a:r>
              <a:rPr lang="en-US" sz="4700" dirty="0" smtClean="0"/>
              <a:t>-</a:t>
            </a:r>
            <a:r>
              <a:rPr lang="en-US" sz="4700" dirty="0" smtClean="0">
                <a:solidFill>
                  <a:srgbClr val="00B050"/>
                </a:solidFill>
              </a:rPr>
              <a:t>speaks</a:t>
            </a:r>
            <a:r>
              <a:rPr lang="en-US" sz="4700" dirty="0" smtClean="0"/>
              <a:t> </a:t>
            </a:r>
            <a:r>
              <a:rPr lang="en-US" sz="4700" dirty="0"/>
              <a:t>life (life is in the power of the tongue, Prov. 18:21)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37797593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70000" lnSpcReduction="20000"/>
          </a:bodyPr>
          <a:lstStyle/>
          <a:p>
            <a:pPr marL="0" indent="0" algn="ctr">
              <a:buNone/>
            </a:pPr>
            <a:r>
              <a:rPr lang="en-US" sz="6900" dirty="0">
                <a:solidFill>
                  <a:srgbClr val="C00000"/>
                </a:solidFill>
              </a:rPr>
              <a:t>We have a brain in our hearts!  </a:t>
            </a:r>
          </a:p>
          <a:p>
            <a:pPr lvl="0"/>
            <a:r>
              <a:rPr lang="en-US" sz="5400" dirty="0"/>
              <a:t>The heart sends more signals to the brain than the brain sends to the heart!</a:t>
            </a:r>
          </a:p>
          <a:p>
            <a:pPr lvl="0"/>
            <a:r>
              <a:rPr lang="en-US" sz="5400" dirty="0"/>
              <a:t>The brain continuously responds to the </a:t>
            </a:r>
            <a:r>
              <a:rPr lang="en-US" sz="5400" dirty="0" smtClean="0"/>
              <a:t>heart’s </a:t>
            </a:r>
            <a:r>
              <a:rPr lang="en-US" sz="5400" dirty="0"/>
              <a:t>signals. </a:t>
            </a:r>
          </a:p>
          <a:p>
            <a:r>
              <a:rPr lang="en-US" sz="5400" dirty="0"/>
              <a:t>When the heart rhythm pattern is erratic and </a:t>
            </a:r>
            <a:r>
              <a:rPr lang="en-US" sz="5400" dirty="0" smtClean="0"/>
              <a:t>disordered, there is disharmony throughout one’s being.</a:t>
            </a:r>
            <a:endParaRPr lang="en-US" sz="5400" dirty="0">
              <a:latin typeface="Garamond" panose="02020404030301010803" pitchFamily="18" charset="0"/>
            </a:endParaRPr>
          </a:p>
        </p:txBody>
      </p:sp>
    </p:spTree>
    <p:extLst>
      <p:ext uri="{BB962C8B-B14F-4D97-AF65-F5344CB8AC3E}">
        <p14:creationId xmlns:p14="http://schemas.microsoft.com/office/powerpoint/2010/main" val="1638317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514350"/>
            <a:ext cx="7734300" cy="4114800"/>
          </a:xfrm>
        </p:spPr>
        <p:txBody>
          <a:bodyPr>
            <a:normAutofit/>
          </a:bodyPr>
          <a:lstStyle/>
          <a:p>
            <a:r>
              <a:rPr lang="en-US" sz="5400" dirty="0" smtClean="0"/>
              <a:t>Key Insight!</a:t>
            </a:r>
          </a:p>
          <a:p>
            <a:endParaRPr lang="en-US" sz="5400" dirty="0" smtClean="0">
              <a:solidFill>
                <a:srgbClr val="C00000"/>
              </a:solidFill>
            </a:endParaRPr>
          </a:p>
          <a:p>
            <a:r>
              <a:rPr lang="en-US" sz="5400" dirty="0" smtClean="0">
                <a:solidFill>
                  <a:srgbClr val="C00000"/>
                </a:solidFill>
              </a:rPr>
              <a:t>Emotions </a:t>
            </a:r>
            <a:r>
              <a:rPr lang="en-US" sz="5400" dirty="0">
                <a:solidFill>
                  <a:srgbClr val="C00000"/>
                </a:solidFill>
              </a:rPr>
              <a:t>are produced by </a:t>
            </a:r>
            <a:r>
              <a:rPr lang="en-US" sz="5400" dirty="0" smtClean="0">
                <a:solidFill>
                  <a:srgbClr val="C00000"/>
                </a:solidFill>
              </a:rPr>
              <a:t>  the </a:t>
            </a:r>
            <a:r>
              <a:rPr lang="en-US" sz="5400" u="sng" dirty="0" smtClean="0">
                <a:solidFill>
                  <a:srgbClr val="C00000"/>
                </a:solidFill>
              </a:rPr>
              <a:t>pictures</a:t>
            </a:r>
            <a:r>
              <a:rPr lang="en-US" sz="5400" dirty="0" smtClean="0">
                <a:solidFill>
                  <a:srgbClr val="C00000"/>
                </a:solidFill>
              </a:rPr>
              <a:t> </a:t>
            </a:r>
            <a:r>
              <a:rPr lang="en-US" sz="5400" dirty="0">
                <a:solidFill>
                  <a:srgbClr val="C00000"/>
                </a:solidFill>
              </a:rPr>
              <a:t>I</a:t>
            </a:r>
            <a:r>
              <a:rPr lang="en-US" sz="5400" dirty="0" smtClean="0">
                <a:solidFill>
                  <a:srgbClr val="C00000"/>
                </a:solidFill>
              </a:rPr>
              <a:t> gaze upon</a:t>
            </a:r>
          </a:p>
          <a:p>
            <a:endParaRPr lang="en-US" sz="5400" dirty="0">
              <a:latin typeface="Garamond" panose="02020404030301010803" pitchFamily="18" charset="0"/>
            </a:endParaRPr>
          </a:p>
        </p:txBody>
      </p:sp>
    </p:spTree>
    <p:extLst>
      <p:ext uri="{BB962C8B-B14F-4D97-AF65-F5344CB8AC3E}">
        <p14:creationId xmlns:p14="http://schemas.microsoft.com/office/powerpoint/2010/main" val="131926169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dirty="0">
                <a:solidFill>
                  <a:srgbClr val="C00000"/>
                </a:solidFill>
              </a:rPr>
              <a:t>Coherence Is a State of Optimal Function</a:t>
            </a:r>
          </a:p>
          <a:p>
            <a:pPr marL="0" indent="0">
              <a:buNone/>
            </a:pPr>
            <a:r>
              <a:rPr lang="en-US" dirty="0"/>
              <a:t>The HeartMath Institute’s research has shown that </a:t>
            </a:r>
            <a:r>
              <a:rPr lang="en-US" dirty="0">
                <a:solidFill>
                  <a:srgbClr val="C00000"/>
                </a:solidFill>
              </a:rPr>
              <a:t>generating sustained positive </a:t>
            </a:r>
            <a:r>
              <a:rPr lang="en-US" dirty="0" smtClean="0">
                <a:solidFill>
                  <a:srgbClr val="C00000"/>
                </a:solidFill>
              </a:rPr>
              <a:t>emotions</a:t>
            </a:r>
            <a:r>
              <a:rPr lang="en-US" dirty="0"/>
              <a:t> </a:t>
            </a:r>
            <a:endParaRPr lang="en-US" dirty="0" smtClean="0"/>
          </a:p>
          <a:p>
            <a:pPr marL="0" indent="0">
              <a:buNone/>
            </a:pPr>
            <a:r>
              <a:rPr lang="en-US" dirty="0" smtClean="0"/>
              <a:t>facilitates </a:t>
            </a:r>
            <a:r>
              <a:rPr lang="en-US" dirty="0"/>
              <a:t>a body-wide shift which is a measurable state. </a:t>
            </a:r>
            <a:r>
              <a:rPr lang="en-US" dirty="0" smtClean="0"/>
              <a:t>They term this </a:t>
            </a:r>
            <a:r>
              <a:rPr lang="en-US" dirty="0">
                <a:solidFill>
                  <a:srgbClr val="C00000"/>
                </a:solidFill>
              </a:rPr>
              <a:t>"coherence" </a:t>
            </a:r>
            <a:r>
              <a:rPr lang="en-US" dirty="0"/>
              <a:t>because it is characterized by increased order and harmony in our minds, emotions and body, producing a state of optimal function.</a:t>
            </a:r>
          </a:p>
        </p:txBody>
      </p:sp>
    </p:spTree>
    <p:extLst>
      <p:ext uri="{BB962C8B-B14F-4D97-AF65-F5344CB8AC3E}">
        <p14:creationId xmlns:p14="http://schemas.microsoft.com/office/powerpoint/2010/main" val="44502892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4000" dirty="0"/>
              <a:t>The human brain takes in 11 million bits of information every second but is only consciously aware of 50.   </a:t>
            </a:r>
            <a:r>
              <a:rPr lang="en-US" sz="4000" dirty="0" smtClean="0"/>
              <a:t>So my </a:t>
            </a:r>
            <a:r>
              <a:rPr lang="en-US" sz="4000" u="sng" dirty="0" smtClean="0"/>
              <a:t>true self </a:t>
            </a:r>
            <a:r>
              <a:rPr lang="en-US" sz="4000" dirty="0" smtClean="0"/>
              <a:t>is the unconscious </a:t>
            </a:r>
            <a:r>
              <a:rPr lang="en-US" sz="4000" dirty="0"/>
              <a:t>part of me, which the Bible calls the </a:t>
            </a:r>
            <a:r>
              <a:rPr lang="en-US" sz="4000" u="sng" dirty="0"/>
              <a:t>heart</a:t>
            </a:r>
            <a:r>
              <a:rPr lang="en-US" sz="4000" dirty="0"/>
              <a:t>. </a:t>
            </a:r>
            <a:r>
              <a:rPr lang="en-US" sz="4000" dirty="0" smtClean="0"/>
              <a:t>Prov</a:t>
            </a:r>
            <a:r>
              <a:rPr lang="en-US" sz="4000" dirty="0"/>
              <a:t>. </a:t>
            </a:r>
            <a:r>
              <a:rPr lang="en-US" sz="4000" dirty="0" smtClean="0"/>
              <a:t>4:23</a:t>
            </a:r>
            <a:r>
              <a:rPr lang="en-US" sz="4000" dirty="0"/>
              <a:t> </a:t>
            </a:r>
            <a:r>
              <a:rPr lang="en-US" sz="4000" dirty="0" smtClean="0"/>
              <a:t>says that…</a:t>
            </a:r>
            <a:br>
              <a:rPr lang="en-US" sz="4000" dirty="0" smtClean="0"/>
            </a:br>
            <a:r>
              <a:rPr lang="en-US" sz="4200" i="1" dirty="0" smtClean="0">
                <a:solidFill>
                  <a:srgbClr val="C00000"/>
                </a:solidFill>
              </a:rPr>
              <a:t>Out </a:t>
            </a:r>
            <a:r>
              <a:rPr lang="en-US" sz="4200" i="1" dirty="0">
                <a:solidFill>
                  <a:srgbClr val="C00000"/>
                </a:solidFill>
              </a:rPr>
              <a:t>of the </a:t>
            </a:r>
            <a:r>
              <a:rPr lang="en-US" sz="4200" i="1" u="sng" dirty="0">
                <a:solidFill>
                  <a:srgbClr val="C00000"/>
                </a:solidFill>
              </a:rPr>
              <a:t>heart</a:t>
            </a:r>
            <a:r>
              <a:rPr lang="en-US" sz="4200" i="1" dirty="0">
                <a:solidFill>
                  <a:srgbClr val="C00000"/>
                </a:solidFill>
              </a:rPr>
              <a:t> flow the issues of </a:t>
            </a:r>
            <a:r>
              <a:rPr lang="en-US" sz="4200" i="1" dirty="0" smtClean="0">
                <a:solidFill>
                  <a:srgbClr val="C00000"/>
                </a:solidFill>
              </a:rPr>
              <a:t>life</a:t>
            </a:r>
            <a:endParaRPr lang="en-US" sz="4200" dirty="0">
              <a:solidFill>
                <a:srgbClr val="C00000"/>
              </a:solidFill>
            </a:endParaRPr>
          </a:p>
        </p:txBody>
      </p:sp>
    </p:spTree>
    <p:extLst>
      <p:ext uri="{BB962C8B-B14F-4D97-AF65-F5344CB8AC3E}">
        <p14:creationId xmlns:p14="http://schemas.microsoft.com/office/powerpoint/2010/main" val="271048338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5750"/>
            <a:ext cx="8382000" cy="4800600"/>
          </a:xfrm>
        </p:spPr>
        <p:txBody>
          <a:bodyPr>
            <a:noAutofit/>
          </a:bodyPr>
          <a:lstStyle/>
          <a:p>
            <a:r>
              <a:rPr lang="en-US" sz="4800" dirty="0" smtClean="0">
                <a:solidFill>
                  <a:srgbClr val="C00000"/>
                </a:solidFill>
              </a:rPr>
              <a:t>Eyes </a:t>
            </a:r>
            <a:r>
              <a:rPr lang="en-US" sz="4800" dirty="0">
                <a:solidFill>
                  <a:srgbClr val="C00000"/>
                </a:solidFill>
              </a:rPr>
              <a:t>m</a:t>
            </a:r>
            <a:r>
              <a:rPr lang="en-US" sz="4800" dirty="0" smtClean="0">
                <a:solidFill>
                  <a:srgbClr val="C00000"/>
                </a:solidFill>
              </a:rPr>
              <a:t>ore </a:t>
            </a:r>
            <a:r>
              <a:rPr lang="en-US" sz="4800" dirty="0">
                <a:solidFill>
                  <a:srgbClr val="C00000"/>
                </a:solidFill>
              </a:rPr>
              <a:t>p</a:t>
            </a:r>
            <a:r>
              <a:rPr lang="en-US" sz="4800" dirty="0" smtClean="0">
                <a:solidFill>
                  <a:srgbClr val="C00000"/>
                </a:solidFill>
              </a:rPr>
              <a:t>owerful than </a:t>
            </a:r>
            <a:r>
              <a:rPr lang="en-US" sz="4800" dirty="0">
                <a:solidFill>
                  <a:srgbClr val="C00000"/>
                </a:solidFill>
              </a:rPr>
              <a:t>e</a:t>
            </a:r>
            <a:r>
              <a:rPr lang="en-US" sz="4800" dirty="0" smtClean="0">
                <a:solidFill>
                  <a:srgbClr val="C00000"/>
                </a:solidFill>
              </a:rPr>
              <a:t>ars</a:t>
            </a:r>
          </a:p>
          <a:p>
            <a:r>
              <a:rPr lang="en-US" sz="4000" dirty="0" smtClean="0"/>
              <a:t>Ten million </a:t>
            </a:r>
            <a:r>
              <a:rPr lang="en-US" sz="4000" dirty="0"/>
              <a:t>bits of information </a:t>
            </a:r>
            <a:r>
              <a:rPr lang="en-US" sz="4000" dirty="0" smtClean="0"/>
              <a:t>per second come </a:t>
            </a:r>
            <a:r>
              <a:rPr lang="en-US" sz="4000" dirty="0"/>
              <a:t>in through the </a:t>
            </a:r>
            <a:r>
              <a:rPr lang="en-US" sz="4000" dirty="0" smtClean="0">
                <a:solidFill>
                  <a:srgbClr val="C00000"/>
                </a:solidFill>
              </a:rPr>
              <a:t>eyes.</a:t>
            </a:r>
          </a:p>
          <a:p>
            <a:r>
              <a:rPr lang="en-US" sz="4000" dirty="0" smtClean="0"/>
              <a:t>100,000 bits/sec. through </a:t>
            </a:r>
            <a:r>
              <a:rPr lang="en-US" sz="4000" dirty="0"/>
              <a:t>the </a:t>
            </a:r>
            <a:r>
              <a:rPr lang="en-US" sz="4000" dirty="0">
                <a:solidFill>
                  <a:srgbClr val="C00000"/>
                </a:solidFill>
              </a:rPr>
              <a:t>ears.  </a:t>
            </a:r>
            <a:endParaRPr lang="en-US" sz="4000" dirty="0" smtClean="0">
              <a:solidFill>
                <a:srgbClr val="C00000"/>
              </a:solidFill>
            </a:endParaRPr>
          </a:p>
          <a:p>
            <a:r>
              <a:rPr lang="en-US" sz="4000" dirty="0"/>
              <a:t>P</a:t>
            </a:r>
            <a:r>
              <a:rPr lang="en-US" sz="4000" dirty="0" smtClean="0"/>
              <a:t>ictures </a:t>
            </a:r>
            <a:r>
              <a:rPr lang="en-US" sz="4000" u="sng" dirty="0"/>
              <a:t>are</a:t>
            </a:r>
            <a:r>
              <a:rPr lang="en-US" sz="4000" dirty="0"/>
              <a:t> the language of the heart and pictures </a:t>
            </a:r>
            <a:r>
              <a:rPr lang="en-US" sz="4000" u="sng" dirty="0"/>
              <a:t>are</a:t>
            </a:r>
            <a:r>
              <a:rPr lang="en-US" sz="4000" dirty="0"/>
              <a:t> where things are at</a:t>
            </a:r>
            <a:r>
              <a:rPr lang="en-US" sz="4000" dirty="0" smtClean="0"/>
              <a:t>! </a:t>
            </a:r>
            <a:br>
              <a:rPr lang="en-US" sz="4000" dirty="0" smtClean="0"/>
            </a:br>
            <a:r>
              <a:rPr lang="en-US" sz="4000" dirty="0" smtClean="0">
                <a:solidFill>
                  <a:srgbClr val="C00000"/>
                </a:solidFill>
              </a:rPr>
              <a:t>“</a:t>
            </a:r>
            <a:r>
              <a:rPr lang="en-US" sz="4000" i="1" dirty="0" smtClean="0">
                <a:solidFill>
                  <a:srgbClr val="C00000"/>
                </a:solidFill>
              </a:rPr>
              <a:t>We </a:t>
            </a:r>
            <a:r>
              <a:rPr lang="en-US" sz="4000" i="1" dirty="0">
                <a:solidFill>
                  <a:srgbClr val="C00000"/>
                </a:solidFill>
              </a:rPr>
              <a:t>are transformed </a:t>
            </a:r>
            <a:r>
              <a:rPr lang="en-US" sz="4000" i="1" u="sng" dirty="0">
                <a:solidFill>
                  <a:srgbClr val="C00000"/>
                </a:solidFill>
              </a:rPr>
              <a:t>while we </a:t>
            </a:r>
            <a:r>
              <a:rPr lang="en-US" sz="4000" i="1" u="sng" dirty="0" smtClean="0">
                <a:solidFill>
                  <a:srgbClr val="C00000"/>
                </a:solidFill>
              </a:rPr>
              <a:t>look</a:t>
            </a:r>
            <a:r>
              <a:rPr lang="en-US" sz="4000" i="1" dirty="0" smtClean="0">
                <a:solidFill>
                  <a:srgbClr val="C00000"/>
                </a:solidFill>
              </a:rPr>
              <a:t>…”</a:t>
            </a:r>
            <a:endParaRPr lang="en-US" sz="4000" dirty="0"/>
          </a:p>
        </p:txBody>
      </p:sp>
    </p:spTree>
    <p:extLst>
      <p:ext uri="{BB962C8B-B14F-4D97-AF65-F5344CB8AC3E}">
        <p14:creationId xmlns:p14="http://schemas.microsoft.com/office/powerpoint/2010/main" val="26179354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9550"/>
            <a:ext cx="8153400" cy="4876800"/>
          </a:xfrm>
        </p:spPr>
        <p:txBody>
          <a:bodyPr>
            <a:normAutofit fontScale="70000" lnSpcReduction="20000"/>
          </a:bodyPr>
          <a:lstStyle/>
          <a:p>
            <a:r>
              <a:rPr lang="en-US" sz="5400" b="1" dirty="0" smtClean="0">
                <a:solidFill>
                  <a:srgbClr val="C00000"/>
                </a:solidFill>
              </a:rPr>
              <a:t>Transformed </a:t>
            </a:r>
            <a:r>
              <a:rPr lang="en-US" sz="5400" b="1" dirty="0">
                <a:solidFill>
                  <a:srgbClr val="C00000"/>
                </a:solidFill>
              </a:rPr>
              <a:t>by the </a:t>
            </a:r>
            <a:r>
              <a:rPr lang="en-US" sz="5400" b="1" dirty="0" smtClean="0">
                <a:solidFill>
                  <a:srgbClr val="C00000"/>
                </a:solidFill>
              </a:rPr>
              <a:t>pictures </a:t>
            </a:r>
            <a:r>
              <a:rPr lang="en-US" sz="5400" b="1" dirty="0">
                <a:solidFill>
                  <a:srgbClr val="C00000"/>
                </a:solidFill>
              </a:rPr>
              <a:t>I </a:t>
            </a:r>
            <a:r>
              <a:rPr lang="en-US" sz="5400" b="1" dirty="0" smtClean="0">
                <a:solidFill>
                  <a:srgbClr val="C00000"/>
                </a:solidFill>
              </a:rPr>
              <a:t>ponder</a:t>
            </a:r>
          </a:p>
          <a:p>
            <a:pPr marL="685800" indent="-685800" algn="l">
              <a:buFont typeface="Arial" panose="020B0604020202020204" pitchFamily="34" charset="0"/>
              <a:buChar char="•"/>
            </a:pPr>
            <a:r>
              <a:rPr lang="en-US" sz="5400" dirty="0" smtClean="0">
                <a:solidFill>
                  <a:srgbClr val="C00000"/>
                </a:solidFill>
              </a:rPr>
              <a:t>10 million</a:t>
            </a:r>
            <a:r>
              <a:rPr lang="en-US" sz="5400" dirty="0" smtClean="0"/>
              <a:t> </a:t>
            </a:r>
            <a:r>
              <a:rPr lang="en-US" sz="5400" dirty="0" smtClean="0">
                <a:solidFill>
                  <a:srgbClr val="C00000"/>
                </a:solidFill>
              </a:rPr>
              <a:t>bits</a:t>
            </a:r>
            <a:r>
              <a:rPr lang="en-US" sz="5400" dirty="0" smtClean="0"/>
              <a:t> of information per second come in through the </a:t>
            </a:r>
            <a:r>
              <a:rPr lang="en-US" sz="5400" u="sng" dirty="0" smtClean="0"/>
              <a:t>eyes</a:t>
            </a:r>
          </a:p>
          <a:p>
            <a:pPr marL="685800" indent="-685800" algn="l">
              <a:buFont typeface="Arial" panose="020B0604020202020204" pitchFamily="34" charset="0"/>
              <a:buChar char="•"/>
            </a:pPr>
            <a:r>
              <a:rPr lang="en-US" sz="5400" dirty="0" smtClean="0">
                <a:solidFill>
                  <a:srgbClr val="C00000"/>
                </a:solidFill>
              </a:rPr>
              <a:t>100,000 </a:t>
            </a:r>
            <a:r>
              <a:rPr lang="en-US" sz="5400" dirty="0">
                <a:solidFill>
                  <a:srgbClr val="C00000"/>
                </a:solidFill>
              </a:rPr>
              <a:t>bits</a:t>
            </a:r>
            <a:r>
              <a:rPr lang="en-US" sz="5400" dirty="0"/>
              <a:t> of information per second come in through the </a:t>
            </a:r>
            <a:r>
              <a:rPr lang="en-US" sz="5400" u="sng" dirty="0"/>
              <a:t>ears</a:t>
            </a:r>
          </a:p>
          <a:p>
            <a:pPr marL="685800" indent="-685800" algn="l">
              <a:buFont typeface="Arial" panose="020B0604020202020204" pitchFamily="34" charset="0"/>
              <a:buChar char="•"/>
            </a:pPr>
            <a:r>
              <a:rPr lang="en-US" sz="5400" dirty="0"/>
              <a:t>I am consciously aware of </a:t>
            </a:r>
            <a:r>
              <a:rPr lang="en-US" sz="5400" dirty="0">
                <a:solidFill>
                  <a:srgbClr val="C00000"/>
                </a:solidFill>
              </a:rPr>
              <a:t>50 bits</a:t>
            </a:r>
            <a:r>
              <a:rPr lang="en-US" sz="5400" dirty="0"/>
              <a:t> per </a:t>
            </a:r>
            <a:r>
              <a:rPr lang="en-US" sz="5400" dirty="0" smtClean="0"/>
              <a:t>second</a:t>
            </a:r>
          </a:p>
          <a:p>
            <a:pPr marL="685800" indent="-685800" algn="l">
              <a:buFont typeface="Arial" panose="020B0604020202020204" pitchFamily="34" charset="0"/>
              <a:buChar char="•"/>
            </a:pPr>
            <a:r>
              <a:rPr lang="en-US" sz="5400" dirty="0">
                <a:solidFill>
                  <a:srgbClr val="C00000"/>
                </a:solidFill>
              </a:rPr>
              <a:t>Memorize: </a:t>
            </a:r>
            <a:r>
              <a:rPr lang="en-US" sz="4600" dirty="0"/>
              <a:t>2 Cor. 3:17,18;4:18; Matt. </a:t>
            </a:r>
            <a:r>
              <a:rPr lang="en-US" sz="4600" dirty="0" smtClean="0"/>
              <a:t>13:34</a:t>
            </a:r>
            <a:endParaRPr lang="en-US" sz="4600" dirty="0"/>
          </a:p>
          <a:p>
            <a:r>
              <a:rPr lang="en-US" sz="5400" i="1" dirty="0" smtClean="0">
                <a:solidFill>
                  <a:srgbClr val="C00000"/>
                </a:solidFill>
              </a:rPr>
              <a:t>Jesus taught using pictures</a:t>
            </a:r>
            <a:endParaRPr lang="en-US" sz="5400" i="1" dirty="0">
              <a:solidFill>
                <a:srgbClr val="C00000"/>
              </a:solidFill>
            </a:endParaRPr>
          </a:p>
        </p:txBody>
      </p:sp>
    </p:spTree>
    <p:extLst>
      <p:ext uri="{BB962C8B-B14F-4D97-AF65-F5344CB8AC3E}">
        <p14:creationId xmlns:p14="http://schemas.microsoft.com/office/powerpoint/2010/main" val="222033867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85000" lnSpcReduction="20000"/>
          </a:bodyPr>
          <a:lstStyle/>
          <a:p>
            <a:r>
              <a:rPr lang="en-US" sz="5400" dirty="0">
                <a:solidFill>
                  <a:srgbClr val="C00000"/>
                </a:solidFill>
              </a:rPr>
              <a:t>How fast can healing occur? </a:t>
            </a:r>
            <a:endParaRPr lang="en-US" sz="5400" dirty="0" smtClean="0">
              <a:solidFill>
                <a:srgbClr val="C00000"/>
              </a:solidFill>
            </a:endParaRPr>
          </a:p>
          <a:p>
            <a:r>
              <a:rPr lang="en-US" sz="5400" dirty="0" smtClean="0"/>
              <a:t>A </a:t>
            </a:r>
            <a:r>
              <a:rPr lang="en-US" sz="5400" dirty="0"/>
              <a:t>red blood cell can make a complete circuit of your body in 20 seconds meaning that what I see, or picture can affect my health within minutes, if not seconds. </a:t>
            </a:r>
            <a:endParaRPr lang="en-US" sz="5400" dirty="0">
              <a:latin typeface="Garamond" panose="02020404030301010803" pitchFamily="18" charset="0"/>
            </a:endParaRPr>
          </a:p>
        </p:txBody>
      </p:sp>
    </p:spTree>
    <p:extLst>
      <p:ext uri="{BB962C8B-B14F-4D97-AF65-F5344CB8AC3E}">
        <p14:creationId xmlns:p14="http://schemas.microsoft.com/office/powerpoint/2010/main" val="402057034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fontScale="32500" lnSpcReduction="20000"/>
          </a:bodyPr>
          <a:lstStyle/>
          <a:p>
            <a:r>
              <a:rPr lang="en-US" sz="12300" dirty="0" smtClean="0">
                <a:solidFill>
                  <a:srgbClr val="C00000"/>
                </a:solidFill>
              </a:rPr>
              <a:t>Not being grateful is NOT an option</a:t>
            </a:r>
          </a:p>
          <a:p>
            <a:r>
              <a:rPr lang="en-US" sz="14800" i="1" dirty="0" smtClean="0"/>
              <a:t>"</a:t>
            </a:r>
            <a:r>
              <a:rPr lang="en-US" sz="14800" i="1" dirty="0"/>
              <a:t>Because you did not serve the LORD your God with </a:t>
            </a:r>
            <a:r>
              <a:rPr lang="en-US" sz="14800" i="1" dirty="0">
                <a:solidFill>
                  <a:srgbClr val="C00000"/>
                </a:solidFill>
              </a:rPr>
              <a:t>joy and a glad heart, for the abundance of all things; </a:t>
            </a:r>
            <a:r>
              <a:rPr lang="en-US" sz="14800" i="1" dirty="0"/>
              <a:t>therefore you shall serve your enemies whom the LORD will send against </a:t>
            </a:r>
            <a:r>
              <a:rPr lang="en-US" sz="14800" i="1" dirty="0" smtClean="0"/>
              <a:t>you</a:t>
            </a:r>
            <a:r>
              <a:rPr lang="en-US" sz="12300" dirty="0" smtClean="0"/>
              <a:t>. (Deut</a:t>
            </a:r>
            <a:r>
              <a:rPr lang="en-US" sz="12300" dirty="0"/>
              <a:t>. 28:47-48). </a:t>
            </a:r>
          </a:p>
        </p:txBody>
      </p:sp>
    </p:spTree>
    <p:extLst>
      <p:ext uri="{BB962C8B-B14F-4D97-AF65-F5344CB8AC3E}">
        <p14:creationId xmlns:p14="http://schemas.microsoft.com/office/powerpoint/2010/main" val="381609073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09550"/>
            <a:ext cx="8229600" cy="4800600"/>
          </a:xfrm>
        </p:spPr>
        <p:txBody>
          <a:bodyPr>
            <a:normAutofit fontScale="77500" lnSpcReduction="20000"/>
          </a:bodyPr>
          <a:lstStyle/>
          <a:p>
            <a:r>
              <a:rPr lang="en-US" sz="6200" i="1" dirty="0"/>
              <a:t>Whatever is true, whatever is honorable, whatever is right, whatever is pure, whatever is lovely, whatever is of good repute, if there is any excellence and if anything worthy of praise, </a:t>
            </a:r>
            <a:r>
              <a:rPr lang="en-US" sz="6200" i="1" dirty="0">
                <a:solidFill>
                  <a:srgbClr val="C00000"/>
                </a:solidFill>
              </a:rPr>
              <a:t>dwell on these things </a:t>
            </a:r>
            <a:r>
              <a:rPr lang="en-US" sz="6200" i="1" dirty="0"/>
              <a:t>… and the </a:t>
            </a:r>
            <a:r>
              <a:rPr lang="en-US" sz="6200" i="1" dirty="0">
                <a:solidFill>
                  <a:srgbClr val="C00000"/>
                </a:solidFill>
              </a:rPr>
              <a:t>God of peace</a:t>
            </a:r>
            <a:r>
              <a:rPr lang="en-US" sz="6200" i="1" dirty="0"/>
              <a:t> will be </a:t>
            </a:r>
            <a:r>
              <a:rPr lang="en-US" sz="6200" i="1" u="sng" dirty="0"/>
              <a:t>with</a:t>
            </a:r>
            <a:r>
              <a:rPr lang="en-US" sz="6200" i="1" dirty="0"/>
              <a:t> you </a:t>
            </a:r>
            <a:r>
              <a:rPr lang="en-US" sz="6200" i="1" dirty="0" smtClean="0"/>
              <a:t>(Sustaining Presence - </a:t>
            </a:r>
            <a:r>
              <a:rPr lang="en-US" sz="5700" i="1" dirty="0" smtClean="0"/>
              <a:t>Phil</a:t>
            </a:r>
            <a:r>
              <a:rPr lang="en-US" sz="5700" i="1" dirty="0"/>
              <a:t>. 4:8,9).</a:t>
            </a:r>
            <a:endParaRPr lang="en-US" sz="57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71257006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fontScale="70000" lnSpcReduction="20000"/>
          </a:bodyPr>
          <a:lstStyle/>
          <a:p>
            <a:r>
              <a:rPr lang="en-US" sz="5100" dirty="0" smtClean="0">
                <a:solidFill>
                  <a:srgbClr val="C00000"/>
                </a:solidFill>
              </a:rPr>
              <a:t>FEEL </a:t>
            </a:r>
            <a:r>
              <a:rPr lang="en-US" sz="5100" dirty="0">
                <a:solidFill>
                  <a:srgbClr val="C00000"/>
                </a:solidFill>
              </a:rPr>
              <a:t>TODAY the emotions of </a:t>
            </a:r>
            <a:r>
              <a:rPr lang="en-US" sz="5100" dirty="0" smtClean="0">
                <a:solidFill>
                  <a:srgbClr val="C00000"/>
                </a:solidFill>
              </a:rPr>
              <a:t>God’s promise fulfilled, </a:t>
            </a:r>
            <a:r>
              <a:rPr lang="en-US" sz="5100" dirty="0">
                <a:solidFill>
                  <a:srgbClr val="C00000"/>
                </a:solidFill>
              </a:rPr>
              <a:t>by seeing it already done!</a:t>
            </a:r>
          </a:p>
          <a:p>
            <a:r>
              <a:rPr lang="en-US" sz="5700" dirty="0"/>
              <a:t>As I behold a picture of God’s vision of my future reality, I am living in the future moment now. </a:t>
            </a:r>
            <a:r>
              <a:rPr lang="en-US" sz="5700" dirty="0">
                <a:solidFill>
                  <a:srgbClr val="C00000"/>
                </a:solidFill>
              </a:rPr>
              <a:t>My emotions are excited with gratitude, </a:t>
            </a:r>
            <a:r>
              <a:rPr lang="en-US" sz="5700" dirty="0" smtClean="0"/>
              <a:t>and I am in the state where God’s miraculous grace releases His divine provisions.</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90121730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4970" y="152400"/>
            <a:ext cx="5406630" cy="5086350"/>
          </a:xfrm>
        </p:spPr>
        <p:txBody>
          <a:bodyPr>
            <a:normAutofit fontScale="77500" lnSpcReduction="20000"/>
          </a:bodyPr>
          <a:lstStyle/>
          <a:p>
            <a:pPr marL="0" indent="0" algn="ctr">
              <a:buNone/>
            </a:pPr>
            <a:r>
              <a:rPr lang="en-US" sz="5400" dirty="0">
                <a:solidFill>
                  <a:srgbClr val="C00000"/>
                </a:solidFill>
              </a:rPr>
              <a:t>E</a:t>
            </a:r>
            <a:r>
              <a:rPr lang="en-US" sz="5400" dirty="0" smtClean="0">
                <a:solidFill>
                  <a:srgbClr val="C00000"/>
                </a:solidFill>
              </a:rPr>
              <a:t>nd your prayers </a:t>
            </a:r>
            <a:r>
              <a:rPr lang="en-US" sz="5400" dirty="0">
                <a:solidFill>
                  <a:srgbClr val="C00000"/>
                </a:solidFill>
              </a:rPr>
              <a:t>in the emotional state of thanksgiving </a:t>
            </a:r>
          </a:p>
          <a:p>
            <a:pPr marL="0" indent="0" algn="ctr">
              <a:buNone/>
            </a:pPr>
            <a:r>
              <a:rPr lang="en-US" sz="5400" i="1" dirty="0"/>
              <a:t>Be anxious for nothing, </a:t>
            </a:r>
            <a:r>
              <a:rPr lang="en-US" sz="5400" i="1" dirty="0" smtClean="0"/>
              <a:t/>
            </a:r>
            <a:br>
              <a:rPr lang="en-US" sz="5400" i="1" dirty="0" smtClean="0"/>
            </a:br>
            <a:r>
              <a:rPr lang="en-US" sz="5400" i="1" dirty="0" smtClean="0"/>
              <a:t>but </a:t>
            </a:r>
            <a:r>
              <a:rPr lang="en-US" sz="5400" i="1" dirty="0"/>
              <a:t>in everything by prayer and supplication </a:t>
            </a:r>
            <a:r>
              <a:rPr lang="en-US" sz="5400" i="1" u="sng" dirty="0"/>
              <a:t>with thanksgiving</a:t>
            </a:r>
            <a:r>
              <a:rPr lang="en-US" sz="5400" i="1" dirty="0"/>
              <a:t> let your requests be made known to God </a:t>
            </a:r>
            <a:r>
              <a:rPr lang="en-US" sz="4800" dirty="0"/>
              <a:t>(Phil. 4:6). </a:t>
            </a:r>
          </a:p>
        </p:txBody>
      </p:sp>
      <p:pic>
        <p:nvPicPr>
          <p:cNvPr id="10242" name="Picture 2" descr="C:\Users\josh\Dropbox\Josh\Quick Share\powerpoint\slide 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3257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6475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9550"/>
            <a:ext cx="7848600" cy="4800600"/>
          </a:xfrm>
        </p:spPr>
        <p:txBody>
          <a:bodyPr>
            <a:noAutofit/>
          </a:bodyPr>
          <a:lstStyle/>
          <a:p>
            <a:pPr marL="0" indent="0" algn="ctr">
              <a:buNone/>
            </a:pPr>
            <a:r>
              <a:rPr lang="en-US" sz="4000" dirty="0">
                <a:solidFill>
                  <a:srgbClr val="C00000"/>
                </a:solidFill>
              </a:rPr>
              <a:t>F</a:t>
            </a:r>
            <a:r>
              <a:rPr lang="en-US" sz="4000" dirty="0" smtClean="0">
                <a:solidFill>
                  <a:srgbClr val="C00000"/>
                </a:solidFill>
              </a:rPr>
              <a:t>aith + </a:t>
            </a:r>
            <a:r>
              <a:rPr lang="en-US" sz="4000" dirty="0">
                <a:solidFill>
                  <a:srgbClr val="C00000"/>
                </a:solidFill>
              </a:rPr>
              <a:t>heightened kingdom </a:t>
            </a:r>
            <a:r>
              <a:rPr lang="en-US" sz="4000" dirty="0" smtClean="0">
                <a:solidFill>
                  <a:srgbClr val="C00000"/>
                </a:solidFill>
              </a:rPr>
              <a:t>emotions </a:t>
            </a:r>
          </a:p>
          <a:p>
            <a:pPr marL="0" indent="0" algn="ctr">
              <a:buNone/>
            </a:pPr>
            <a:r>
              <a:rPr lang="en-US" sz="4400" dirty="0"/>
              <a:t>Together they release the Spirit’s power. Now you have: 1) opened up new receptors, and 2) signaled new genes in new ways, and 3) released the </a:t>
            </a:r>
            <a:r>
              <a:rPr lang="en-US" sz="4400" dirty="0" smtClean="0"/>
              <a:t>Holy Spirit.</a:t>
            </a:r>
            <a:endParaRPr lang="en-US" sz="4400" dirty="0"/>
          </a:p>
          <a:p>
            <a:pPr marL="0" indent="0">
              <a:buNone/>
            </a:pPr>
            <a:endParaRPr lang="en-US" sz="3600" dirty="0"/>
          </a:p>
        </p:txBody>
      </p:sp>
    </p:spTree>
    <p:extLst>
      <p:ext uri="{BB962C8B-B14F-4D97-AF65-F5344CB8AC3E}">
        <p14:creationId xmlns:p14="http://schemas.microsoft.com/office/powerpoint/2010/main" val="2719197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7848600" cy="4114800"/>
          </a:xfrm>
        </p:spPr>
        <p:txBody>
          <a:bodyPr>
            <a:normAutofit/>
          </a:bodyPr>
          <a:lstStyle/>
          <a:p>
            <a:pPr marL="0" indent="0" algn="ctr">
              <a:buNone/>
            </a:pPr>
            <a:r>
              <a:rPr lang="en-US" sz="6000" dirty="0">
                <a:solidFill>
                  <a:srgbClr val="C00000"/>
                </a:solidFill>
              </a:rPr>
              <a:t>Ideas, pictured, </a:t>
            </a:r>
            <a:r>
              <a:rPr lang="en-US" sz="6000" dirty="0" smtClean="0">
                <a:solidFill>
                  <a:srgbClr val="C00000"/>
                </a:solidFill>
              </a:rPr>
              <a:t/>
            </a:r>
            <a:br>
              <a:rPr lang="en-US" sz="6000" dirty="0" smtClean="0">
                <a:solidFill>
                  <a:srgbClr val="C00000"/>
                </a:solidFill>
              </a:rPr>
            </a:br>
            <a:r>
              <a:rPr lang="en-US" sz="6000" dirty="0" smtClean="0">
                <a:solidFill>
                  <a:srgbClr val="C00000"/>
                </a:solidFill>
              </a:rPr>
              <a:t>produce </a:t>
            </a:r>
            <a:r>
              <a:rPr lang="en-US" sz="6000" dirty="0">
                <a:solidFill>
                  <a:srgbClr val="C00000"/>
                </a:solidFill>
              </a:rPr>
              <a:t>emotions</a:t>
            </a:r>
            <a:r>
              <a:rPr lang="en-US" sz="6000" dirty="0" smtClean="0">
                <a:solidFill>
                  <a:srgbClr val="C00000"/>
                </a:solidFill>
              </a:rPr>
              <a:t>.</a:t>
            </a:r>
          </a:p>
          <a:p>
            <a:pPr marL="0" indent="0" algn="ctr">
              <a:buNone/>
            </a:pPr>
            <a:r>
              <a:rPr lang="en-US" sz="6000" dirty="0" smtClean="0"/>
              <a:t>I MUST know what </a:t>
            </a:r>
            <a:br>
              <a:rPr lang="en-US" sz="6000" dirty="0" smtClean="0"/>
            </a:br>
            <a:r>
              <a:rPr lang="en-US" sz="6000" dirty="0" smtClean="0"/>
              <a:t>I am looking at, always!</a:t>
            </a:r>
            <a:endParaRPr lang="en-US" sz="6000" dirty="0"/>
          </a:p>
          <a:p>
            <a:pPr marL="0" indent="0">
              <a:buNone/>
            </a:pPr>
            <a:endParaRPr lang="en-US" sz="4400" dirty="0">
              <a:latin typeface="Garamond" panose="02020404030301010803" pitchFamily="18" charset="0"/>
            </a:endParaRPr>
          </a:p>
        </p:txBody>
      </p:sp>
    </p:spTree>
    <p:extLst>
      <p:ext uri="{BB962C8B-B14F-4D97-AF65-F5344CB8AC3E}">
        <p14:creationId xmlns:p14="http://schemas.microsoft.com/office/powerpoint/2010/main" val="235044984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osh\Dropbox\Josh\Quick Share\powerpoint\slide 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
            <a:ext cx="9886527" cy="51320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329565"/>
            <a:ext cx="7924800" cy="4495800"/>
          </a:xfrm>
          <a:solidFill>
            <a:schemeClr val="bg1">
              <a:alpha val="79000"/>
            </a:schemeClr>
          </a:solidFill>
        </p:spPr>
        <p:txBody>
          <a:bodyPr lIns="182880" tIns="182880" rIns="182880" bIns="182880">
            <a:normAutofit lnSpcReduction="10000"/>
          </a:bodyPr>
          <a:lstStyle/>
          <a:p>
            <a:pPr marL="0" indent="0" algn="ctr">
              <a:buNone/>
            </a:pPr>
            <a:r>
              <a:rPr lang="en-US" sz="4800" dirty="0">
                <a:solidFill>
                  <a:srgbClr val="C00000"/>
                </a:solidFill>
              </a:rPr>
              <a:t>G</a:t>
            </a:r>
            <a:r>
              <a:rPr lang="en-US" sz="4800" dirty="0" smtClean="0">
                <a:solidFill>
                  <a:srgbClr val="C00000"/>
                </a:solidFill>
              </a:rPr>
              <a:t>azing transforms!</a:t>
            </a:r>
          </a:p>
          <a:p>
            <a:pPr marL="0" indent="0" algn="ctr">
              <a:buNone/>
            </a:pPr>
            <a:r>
              <a:rPr lang="en-US" sz="3800" dirty="0" smtClean="0"/>
              <a:t>Picturing God’s promises already fulfilled, signals </a:t>
            </a:r>
            <a:r>
              <a:rPr lang="en-US" sz="3800" dirty="0"/>
              <a:t>up the emotions of gratitude and thankfulness which flood </a:t>
            </a:r>
            <a:r>
              <a:rPr lang="en-US" sz="3800" dirty="0" smtClean="0"/>
              <a:t>our beings, </a:t>
            </a:r>
            <a:r>
              <a:rPr lang="en-US" sz="3800" dirty="0"/>
              <a:t>causing a cascade of millions of healing </a:t>
            </a:r>
            <a:r>
              <a:rPr lang="en-US" sz="3800" dirty="0" smtClean="0"/>
              <a:t>responses in our bodies, plus supernatural grace flows.</a:t>
            </a:r>
            <a:endParaRPr lang="en-US" sz="38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373357755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77500" lnSpcReduction="20000"/>
          </a:bodyPr>
          <a:lstStyle/>
          <a:p>
            <a:r>
              <a:rPr lang="en-US" sz="5400" dirty="0">
                <a:solidFill>
                  <a:srgbClr val="C00000"/>
                </a:solidFill>
              </a:rPr>
              <a:t>Beliefs and emotions DO lodge in our cells and not just our minds</a:t>
            </a:r>
          </a:p>
          <a:p>
            <a:pPr lvl="0"/>
            <a:r>
              <a:rPr lang="en-US" sz="5400" dirty="0"/>
              <a:t>How long shall your evil </a:t>
            </a:r>
            <a:r>
              <a:rPr lang="en-US" sz="5400" u="sng" dirty="0"/>
              <a:t>thoughts</a:t>
            </a:r>
            <a:r>
              <a:rPr lang="en-US" sz="5400" dirty="0"/>
              <a:t> lodge </a:t>
            </a:r>
            <a:r>
              <a:rPr lang="en-US" sz="5400" u="sng" dirty="0"/>
              <a:t>within</a:t>
            </a:r>
            <a:r>
              <a:rPr lang="en-US" sz="5400" dirty="0"/>
              <a:t> you? (Jeremiah 4:14).</a:t>
            </a:r>
          </a:p>
          <a:p>
            <a:pPr lvl="0"/>
            <a:r>
              <a:rPr lang="en-US" sz="5400" u="sng" dirty="0"/>
              <a:t>Anger</a:t>
            </a:r>
            <a:r>
              <a:rPr lang="en-US" sz="5400" dirty="0"/>
              <a:t> rests in the </a:t>
            </a:r>
            <a:r>
              <a:rPr lang="en-US" sz="5400" u="sng" dirty="0"/>
              <a:t>bosom</a:t>
            </a:r>
            <a:r>
              <a:rPr lang="en-US" sz="5400" dirty="0"/>
              <a:t> of fools. (Eccl. 7:9)</a:t>
            </a:r>
          </a:p>
          <a:p>
            <a:r>
              <a:rPr lang="en-US" sz="4800" u="sng" dirty="0" smtClean="0"/>
              <a:t>Hope purifies</a:t>
            </a:r>
            <a:r>
              <a:rPr lang="en-US" sz="4800" dirty="0" smtClean="0"/>
              <a:t> our beings (1 </a:t>
            </a:r>
            <a:r>
              <a:rPr lang="en-US" sz="4800" dirty="0"/>
              <a:t>Jn. 3: 3). </a:t>
            </a:r>
            <a:endParaRPr lang="en-US" sz="5400" dirty="0">
              <a:latin typeface="Garamond" panose="02020404030301010803" pitchFamily="18" charset="0"/>
            </a:endParaRPr>
          </a:p>
        </p:txBody>
      </p:sp>
    </p:spTree>
    <p:extLst>
      <p:ext uri="{BB962C8B-B14F-4D97-AF65-F5344CB8AC3E}">
        <p14:creationId xmlns:p14="http://schemas.microsoft.com/office/powerpoint/2010/main" val="421594802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70000" lnSpcReduction="20000"/>
          </a:bodyPr>
          <a:lstStyle/>
          <a:p>
            <a:pPr marL="0" indent="0" algn="ctr">
              <a:buNone/>
            </a:pPr>
            <a:r>
              <a:rPr lang="en-US" sz="6300" dirty="0">
                <a:solidFill>
                  <a:srgbClr val="C00000"/>
                </a:solidFill>
              </a:rPr>
              <a:t>Putting on </a:t>
            </a:r>
            <a:r>
              <a:rPr lang="en-US" sz="6300" dirty="0" smtClean="0">
                <a:solidFill>
                  <a:srgbClr val="C00000"/>
                </a:solidFill>
              </a:rPr>
              <a:t>Christ </a:t>
            </a:r>
          </a:p>
          <a:p>
            <a:pPr marL="0" indent="0" algn="ctr">
              <a:buNone/>
            </a:pPr>
            <a:r>
              <a:rPr lang="en-US" sz="5400" dirty="0" smtClean="0"/>
              <a:t>If </a:t>
            </a:r>
            <a:r>
              <a:rPr lang="en-US" sz="5400" dirty="0"/>
              <a:t>in </a:t>
            </a:r>
            <a:r>
              <a:rPr lang="en-US" sz="5400" dirty="0" smtClean="0"/>
              <a:t>our </a:t>
            </a:r>
            <a:r>
              <a:rPr lang="en-US" sz="5400" dirty="0"/>
              <a:t>daily </a:t>
            </a:r>
            <a:r>
              <a:rPr lang="en-US" sz="5400" dirty="0" smtClean="0"/>
              <a:t>devotionals we </a:t>
            </a:r>
            <a:r>
              <a:rPr lang="en-US" sz="5400" dirty="0"/>
              <a:t>continue to practice </a:t>
            </a:r>
            <a:r>
              <a:rPr lang="en-US" sz="5400" dirty="0" smtClean="0"/>
              <a:t>a </a:t>
            </a:r>
            <a:r>
              <a:rPr lang="en-US" sz="5400" dirty="0"/>
              <a:t>new series of pictures,  behaviors, and experiences, then </a:t>
            </a:r>
            <a:r>
              <a:rPr lang="en-US" sz="5400" dirty="0" smtClean="0"/>
              <a:t>our </a:t>
            </a:r>
            <a:r>
              <a:rPr lang="en-US" sz="5400" dirty="0"/>
              <a:t>brain actually </a:t>
            </a:r>
            <a:r>
              <a:rPr lang="en-US" sz="5400" dirty="0" smtClean="0"/>
              <a:t>physically </a:t>
            </a:r>
            <a:r>
              <a:rPr lang="en-US" sz="5400" dirty="0"/>
              <a:t>changes. It installs new neurological circuitry. O</a:t>
            </a:r>
            <a:r>
              <a:rPr lang="en-US" sz="5400" dirty="0" smtClean="0"/>
              <a:t>ur </a:t>
            </a:r>
            <a:r>
              <a:rPr lang="en-US" sz="5400" dirty="0"/>
              <a:t>body produces epigenetic changes which lead to structural and functional </a:t>
            </a:r>
            <a:r>
              <a:rPr lang="en-US" sz="5400" dirty="0" smtClean="0"/>
              <a:t>changes</a:t>
            </a:r>
            <a:r>
              <a:rPr lang="en-US" sz="5400" dirty="0"/>
              <a:t> </a:t>
            </a:r>
            <a:r>
              <a:rPr lang="en-US" sz="5400" dirty="0" smtClean="0"/>
              <a:t>and God’s miracle working power flows.</a:t>
            </a:r>
            <a:endParaRPr lang="en-US" sz="5400" dirty="0">
              <a:latin typeface="Garamond" panose="02020404030301010803" pitchFamily="18" charset="0"/>
            </a:endParaRPr>
          </a:p>
        </p:txBody>
      </p:sp>
    </p:spTree>
    <p:extLst>
      <p:ext uri="{BB962C8B-B14F-4D97-AF65-F5344CB8AC3E}">
        <p14:creationId xmlns:p14="http://schemas.microsoft.com/office/powerpoint/2010/main" val="427849909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4400" dirty="0" smtClean="0">
                <a:solidFill>
                  <a:srgbClr val="C00000"/>
                </a:solidFill>
              </a:rPr>
              <a:t>In the New Creation </a:t>
            </a:r>
            <a:br>
              <a:rPr lang="en-US" sz="4400" dirty="0" smtClean="0">
                <a:solidFill>
                  <a:srgbClr val="C00000"/>
                </a:solidFill>
              </a:rPr>
            </a:br>
            <a:r>
              <a:rPr lang="en-US" sz="4400" dirty="0" smtClean="0">
                <a:solidFill>
                  <a:srgbClr val="C00000"/>
                </a:solidFill>
              </a:rPr>
              <a:t>Celebration Devotionals</a:t>
            </a:r>
          </a:p>
          <a:p>
            <a:pPr marL="0" indent="0" algn="ctr">
              <a:buNone/>
            </a:pPr>
            <a:r>
              <a:rPr lang="en-US" sz="3800" dirty="0" smtClean="0"/>
              <a:t>You </a:t>
            </a:r>
            <a:r>
              <a:rPr lang="en-US" sz="3800" dirty="0"/>
              <a:t>are experiencing a taste of this future experience, NOW! </a:t>
            </a:r>
            <a:r>
              <a:rPr lang="en-US" sz="3800" dirty="0" smtClean="0"/>
              <a:t>Your </a:t>
            </a:r>
            <a:r>
              <a:rPr lang="en-US" sz="3800" dirty="0"/>
              <a:t>brain and body </a:t>
            </a:r>
            <a:r>
              <a:rPr lang="en-US" sz="3800" dirty="0" smtClean="0"/>
              <a:t>believe </a:t>
            </a:r>
            <a:r>
              <a:rPr lang="en-US" sz="3800" dirty="0"/>
              <a:t>they’re actually living in your new creation in Christ in the present </a:t>
            </a:r>
            <a:r>
              <a:rPr lang="en-US" sz="3800" dirty="0" smtClean="0"/>
              <a:t>moment, and YOU ARE!</a:t>
            </a:r>
            <a:endParaRPr lang="en-US" sz="3800" dirty="0"/>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72094602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dirty="0" smtClean="0">
                <a:solidFill>
                  <a:srgbClr val="C00000"/>
                </a:solidFill>
              </a:rPr>
              <a:t>In the New </a:t>
            </a:r>
            <a:r>
              <a:rPr lang="en-US" sz="5400" dirty="0">
                <a:solidFill>
                  <a:srgbClr val="C00000"/>
                </a:solidFill>
              </a:rPr>
              <a:t>Creation Celebration </a:t>
            </a:r>
            <a:r>
              <a:rPr lang="en-US" sz="5400" dirty="0" smtClean="0">
                <a:solidFill>
                  <a:srgbClr val="C00000"/>
                </a:solidFill>
              </a:rPr>
              <a:t>devotionals </a:t>
            </a:r>
          </a:p>
          <a:p>
            <a:pPr marL="0" indent="0" algn="ctr">
              <a:buNone/>
            </a:pPr>
            <a:r>
              <a:rPr lang="en-US" sz="4600" dirty="0" smtClean="0"/>
              <a:t>You are putting on </a:t>
            </a:r>
            <a:r>
              <a:rPr lang="en-US" sz="4600" dirty="0"/>
              <a:t>the </a:t>
            </a:r>
            <a:r>
              <a:rPr lang="en-US" sz="4600" dirty="0" smtClean="0"/>
              <a:t>New </a:t>
            </a:r>
            <a:r>
              <a:rPr lang="en-US" sz="4600" dirty="0"/>
              <a:t>S</a:t>
            </a:r>
            <a:r>
              <a:rPr lang="en-US" sz="4600" dirty="0" smtClean="0"/>
              <a:t>elf </a:t>
            </a:r>
            <a:r>
              <a:rPr lang="en-US" sz="4600" dirty="0"/>
              <a:t>who is being renewed </a:t>
            </a:r>
            <a:r>
              <a:rPr lang="en-US" sz="4600" dirty="0" smtClean="0"/>
              <a:t>into </a:t>
            </a:r>
            <a:r>
              <a:rPr lang="en-US" sz="4600" dirty="0"/>
              <a:t>a TRUE knowledge </a:t>
            </a:r>
            <a:r>
              <a:rPr lang="en-US" sz="4600" dirty="0" smtClean="0"/>
              <a:t>in Christ.</a:t>
            </a:r>
            <a:endParaRPr lang="en-US" sz="4600" dirty="0"/>
          </a:p>
        </p:txBody>
      </p:sp>
    </p:spTree>
    <p:extLst>
      <p:ext uri="{BB962C8B-B14F-4D97-AF65-F5344CB8AC3E}">
        <p14:creationId xmlns:p14="http://schemas.microsoft.com/office/powerpoint/2010/main" val="148906838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15200" cy="4343400"/>
          </a:xfrm>
        </p:spPr>
        <p:txBody>
          <a:bodyPr>
            <a:normAutofit/>
          </a:bodyPr>
          <a:lstStyle/>
          <a:p>
            <a:endParaRPr lang="en-US" sz="54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6" y="0"/>
            <a:ext cx="7997668" cy="5143500"/>
          </a:xfrm>
          <a:prstGeom prst="rect">
            <a:avLst/>
          </a:prstGeom>
        </p:spPr>
      </p:pic>
    </p:spTree>
    <p:extLst>
      <p:ext uri="{BB962C8B-B14F-4D97-AF65-F5344CB8AC3E}">
        <p14:creationId xmlns:p14="http://schemas.microsoft.com/office/powerpoint/2010/main" val="286104033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a:bodyPr>
          <a:lstStyle/>
          <a:p>
            <a:r>
              <a:rPr lang="en-US" sz="5400" dirty="0" smtClean="0">
                <a:solidFill>
                  <a:srgbClr val="C00000"/>
                </a:solidFill>
                <a:latin typeface="Garamond" panose="02020404030301010803" pitchFamily="18" charset="0"/>
              </a:rPr>
              <a:t>What do I do Next?</a:t>
            </a:r>
          </a:p>
          <a:p>
            <a:pPr marL="685800" indent="-685800" algn="l">
              <a:buFont typeface="Arial" panose="020B0604020202020204" pitchFamily="34" charset="0"/>
              <a:buChar char="•"/>
            </a:pPr>
            <a:r>
              <a:rPr lang="en-US" sz="5400" dirty="0" smtClean="0"/>
              <a:t>Review these principles until you are living them.</a:t>
            </a:r>
          </a:p>
          <a:p>
            <a:pPr marL="685800" indent="-685800" algn="l">
              <a:buFont typeface="Arial" panose="020B0604020202020204" pitchFamily="34" charset="0"/>
              <a:buChar char="•"/>
            </a:pPr>
            <a:r>
              <a:rPr lang="en-US" sz="5400" dirty="0" smtClean="0"/>
              <a:t>Explore the topics below</a:t>
            </a:r>
            <a:endParaRPr lang="en-US" sz="5400" dirty="0">
              <a:latin typeface="Garamond" panose="02020404030301010803" pitchFamily="18" charset="0"/>
            </a:endParaRPr>
          </a:p>
        </p:txBody>
      </p:sp>
    </p:spTree>
    <p:extLst>
      <p:ext uri="{BB962C8B-B14F-4D97-AF65-F5344CB8AC3E}">
        <p14:creationId xmlns:p14="http://schemas.microsoft.com/office/powerpoint/2010/main" val="185970645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lnSpcReduction="10000"/>
          </a:bodyPr>
          <a:lstStyle/>
          <a:p>
            <a:r>
              <a:rPr lang="en-US" sz="5400" dirty="0" smtClean="0">
                <a:solidFill>
                  <a:srgbClr val="C00000"/>
                </a:solidFill>
              </a:rPr>
              <a:t>Clearing Cellular Memories</a:t>
            </a:r>
          </a:p>
          <a:p>
            <a:r>
              <a:rPr lang="en-US" sz="5400" dirty="0" smtClean="0"/>
              <a:t>Chapter 9 of Unleashing Healing Power </a:t>
            </a:r>
            <a:r>
              <a:rPr lang="en-US" sz="5400" dirty="0"/>
              <a:t>Through Spirit-Born Emotions </a:t>
            </a:r>
            <a:r>
              <a:rPr lang="en-US" sz="5400" dirty="0" smtClean="0"/>
              <a:t>&amp;</a:t>
            </a:r>
            <a:r>
              <a:rPr lang="en-US" sz="5400" dirty="0"/>
              <a:t> </a:t>
            </a:r>
            <a:r>
              <a:rPr lang="en-US" sz="5400" dirty="0" smtClean="0">
                <a:solidFill>
                  <a:srgbClr val="C00000"/>
                </a:solidFill>
              </a:rPr>
              <a:t>cwgministries.org/cellular</a:t>
            </a:r>
            <a:r>
              <a:rPr lang="en-US" sz="5400" dirty="0" smtClean="0"/>
              <a:t> </a:t>
            </a:r>
            <a:endParaRPr lang="en-US" sz="5400" dirty="0"/>
          </a:p>
        </p:txBody>
      </p:sp>
    </p:spTree>
    <p:extLst>
      <p:ext uri="{BB962C8B-B14F-4D97-AF65-F5344CB8AC3E}">
        <p14:creationId xmlns:p14="http://schemas.microsoft.com/office/powerpoint/2010/main" val="40922477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lnSpcReduction="10000"/>
          </a:bodyPr>
          <a:lstStyle/>
          <a:p>
            <a:r>
              <a:rPr lang="en-US" sz="5400" dirty="0" smtClean="0">
                <a:solidFill>
                  <a:srgbClr val="C00000"/>
                </a:solidFill>
              </a:rPr>
              <a:t>Remove </a:t>
            </a:r>
            <a:r>
              <a:rPr lang="en-US" sz="5400" dirty="0">
                <a:solidFill>
                  <a:srgbClr val="C00000"/>
                </a:solidFill>
              </a:rPr>
              <a:t>e</a:t>
            </a:r>
            <a:r>
              <a:rPr lang="en-US" sz="5400" dirty="0" smtClean="0">
                <a:solidFill>
                  <a:srgbClr val="C00000"/>
                </a:solidFill>
              </a:rPr>
              <a:t>vil </a:t>
            </a:r>
            <a:r>
              <a:rPr lang="en-US" sz="5400" dirty="0">
                <a:solidFill>
                  <a:srgbClr val="C00000"/>
                </a:solidFill>
              </a:rPr>
              <a:t>s</a:t>
            </a:r>
            <a:r>
              <a:rPr lang="en-US" sz="5400" dirty="0" smtClean="0">
                <a:solidFill>
                  <a:srgbClr val="C00000"/>
                </a:solidFill>
              </a:rPr>
              <a:t>pirits</a:t>
            </a:r>
          </a:p>
          <a:p>
            <a:r>
              <a:rPr lang="en-US" sz="5400" dirty="0" smtClean="0"/>
              <a:t>Chapter 10 of Unleashing Healing Power </a:t>
            </a:r>
            <a:r>
              <a:rPr lang="en-US" sz="5400" dirty="0"/>
              <a:t>Through Spirit-Born Emotions </a:t>
            </a:r>
            <a:r>
              <a:rPr lang="en-US" sz="5400" dirty="0" smtClean="0"/>
              <a:t>&amp;</a:t>
            </a:r>
            <a:r>
              <a:rPr lang="en-US" sz="5400" dirty="0"/>
              <a:t> </a:t>
            </a:r>
            <a:r>
              <a:rPr lang="en-US" sz="5400" dirty="0" smtClean="0">
                <a:solidFill>
                  <a:srgbClr val="C00000"/>
                </a:solidFill>
              </a:rPr>
              <a:t>cwgministries.org/7prayers</a:t>
            </a:r>
            <a:r>
              <a:rPr lang="en-US" sz="5400" dirty="0" smtClean="0"/>
              <a:t> </a:t>
            </a:r>
            <a:endParaRPr lang="en-US" sz="5400" dirty="0"/>
          </a:p>
        </p:txBody>
      </p:sp>
    </p:spTree>
    <p:extLst>
      <p:ext uri="{BB962C8B-B14F-4D97-AF65-F5344CB8AC3E}">
        <p14:creationId xmlns:p14="http://schemas.microsoft.com/office/powerpoint/2010/main" val="58810327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92500"/>
          </a:bodyPr>
          <a:lstStyle/>
          <a:p>
            <a:r>
              <a:rPr lang="en-US" sz="5400" dirty="0" smtClean="0">
                <a:solidFill>
                  <a:srgbClr val="C00000"/>
                </a:solidFill>
              </a:rPr>
              <a:t>Develop Heart Coherence</a:t>
            </a:r>
          </a:p>
          <a:p>
            <a:r>
              <a:rPr lang="en-US" sz="5400" dirty="0" smtClean="0"/>
              <a:t>Chapter 11 of Unleashing Healing Power </a:t>
            </a:r>
            <a:r>
              <a:rPr lang="en-US" sz="5400" dirty="0"/>
              <a:t>Through Spirit-Born Emotions </a:t>
            </a:r>
            <a:r>
              <a:rPr lang="en-US" sz="5400" dirty="0" smtClean="0"/>
              <a:t>&amp;</a:t>
            </a:r>
            <a:r>
              <a:rPr lang="en-US" sz="5400" dirty="0"/>
              <a:t> </a:t>
            </a:r>
            <a:r>
              <a:rPr lang="en-US" sz="4800" dirty="0" smtClean="0">
                <a:solidFill>
                  <a:srgbClr val="C00000"/>
                </a:solidFill>
              </a:rPr>
              <a:t>cwgministries.org/</a:t>
            </a:r>
            <a:r>
              <a:rPr lang="en-US" sz="4800" dirty="0" err="1" smtClean="0">
                <a:solidFill>
                  <a:srgbClr val="C00000"/>
                </a:solidFill>
              </a:rPr>
              <a:t>GratefulHeart</a:t>
            </a:r>
            <a:r>
              <a:rPr lang="en-US" sz="5400" dirty="0" smtClean="0"/>
              <a:t> </a:t>
            </a:r>
            <a:endParaRPr lang="en-US" sz="5400" dirty="0"/>
          </a:p>
        </p:txBody>
      </p:sp>
    </p:spTree>
    <p:extLst>
      <p:ext uri="{BB962C8B-B14F-4D97-AF65-F5344CB8AC3E}">
        <p14:creationId xmlns:p14="http://schemas.microsoft.com/office/powerpoint/2010/main" val="396497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7848600" cy="4114800"/>
          </a:xfrm>
        </p:spPr>
        <p:txBody>
          <a:bodyPr>
            <a:normAutofit/>
          </a:bodyPr>
          <a:lstStyle/>
          <a:p>
            <a:pPr marL="0" indent="0" algn="ctr">
              <a:buNone/>
            </a:pPr>
            <a:r>
              <a:rPr lang="en-US" sz="6000" dirty="0" smtClean="0">
                <a:solidFill>
                  <a:srgbClr val="C00000"/>
                </a:solidFill>
              </a:rPr>
              <a:t>Any </a:t>
            </a:r>
            <a:r>
              <a:rPr lang="en-US" sz="6000" dirty="0">
                <a:solidFill>
                  <a:srgbClr val="C00000"/>
                </a:solidFill>
              </a:rPr>
              <a:t>v</a:t>
            </a:r>
            <a:r>
              <a:rPr lang="en-US" sz="6000" dirty="0" smtClean="0">
                <a:solidFill>
                  <a:srgbClr val="C00000"/>
                </a:solidFill>
              </a:rPr>
              <a:t>alid </a:t>
            </a:r>
            <a:r>
              <a:rPr lang="en-US" sz="6000" dirty="0">
                <a:solidFill>
                  <a:srgbClr val="C00000"/>
                </a:solidFill>
              </a:rPr>
              <a:t>p</a:t>
            </a:r>
            <a:r>
              <a:rPr lang="en-US" sz="6000" dirty="0" smtClean="0">
                <a:solidFill>
                  <a:srgbClr val="C00000"/>
                </a:solidFill>
              </a:rPr>
              <a:t>icture</a:t>
            </a:r>
            <a:br>
              <a:rPr lang="en-US" sz="6000" dirty="0" smtClean="0">
                <a:solidFill>
                  <a:srgbClr val="C00000"/>
                </a:solidFill>
              </a:rPr>
            </a:br>
            <a:r>
              <a:rPr lang="en-US" sz="6000" dirty="0" smtClean="0">
                <a:solidFill>
                  <a:srgbClr val="C00000"/>
                </a:solidFill>
              </a:rPr>
              <a:t>must include Jesus in it.</a:t>
            </a:r>
          </a:p>
          <a:p>
            <a:pPr marL="0" indent="0" algn="ctr">
              <a:buNone/>
            </a:pPr>
            <a:r>
              <a:rPr lang="en-US" sz="6000" dirty="0" smtClean="0"/>
              <a:t>Heb. 12:1-2</a:t>
            </a:r>
          </a:p>
          <a:p>
            <a:pPr marL="0" indent="0" algn="ctr">
              <a:buNone/>
            </a:pPr>
            <a:r>
              <a:rPr lang="en-US" sz="6000" dirty="0" smtClean="0"/>
              <a:t>Acts 2:25; Ps. 16:8</a:t>
            </a:r>
            <a:endParaRPr lang="en-US" sz="6000" dirty="0"/>
          </a:p>
          <a:p>
            <a:pPr marL="0" indent="0">
              <a:buNone/>
            </a:pPr>
            <a:endParaRPr lang="en-US" sz="4400" dirty="0">
              <a:latin typeface="Garamond" panose="02020404030301010803" pitchFamily="18" charset="0"/>
            </a:endParaRPr>
          </a:p>
        </p:txBody>
      </p:sp>
    </p:spTree>
    <p:extLst>
      <p:ext uri="{BB962C8B-B14F-4D97-AF65-F5344CB8AC3E}">
        <p14:creationId xmlns:p14="http://schemas.microsoft.com/office/powerpoint/2010/main" val="389211475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lnSpcReduction="10000"/>
          </a:bodyPr>
          <a:lstStyle/>
          <a:p>
            <a:r>
              <a:rPr lang="en-US" sz="5400" dirty="0" smtClean="0">
                <a:solidFill>
                  <a:srgbClr val="C00000"/>
                </a:solidFill>
              </a:rPr>
              <a:t>40+ Ways To Pray</a:t>
            </a:r>
          </a:p>
          <a:p>
            <a:r>
              <a:rPr lang="en-US" sz="5400" dirty="0" smtClean="0"/>
              <a:t>Chapter 12 of Unleashing Healing Power </a:t>
            </a:r>
            <a:r>
              <a:rPr lang="en-US" sz="5400" dirty="0"/>
              <a:t>Through Spirit-Born Emotions </a:t>
            </a:r>
            <a:r>
              <a:rPr lang="en-US" sz="5400" dirty="0" smtClean="0"/>
              <a:t>&amp;</a:t>
            </a:r>
            <a:r>
              <a:rPr lang="en-US" sz="5400" dirty="0"/>
              <a:t> </a:t>
            </a:r>
            <a:r>
              <a:rPr lang="en-US" sz="4800" dirty="0" smtClean="0">
                <a:solidFill>
                  <a:srgbClr val="C00000"/>
                </a:solidFill>
              </a:rPr>
              <a:t>cwgministries.org/devotionals</a:t>
            </a:r>
            <a:r>
              <a:rPr lang="en-US" sz="5400" dirty="0" smtClean="0"/>
              <a:t> </a:t>
            </a:r>
            <a:endParaRPr lang="en-US" sz="5400" dirty="0"/>
          </a:p>
        </p:txBody>
      </p:sp>
    </p:spTree>
    <p:extLst>
      <p:ext uri="{BB962C8B-B14F-4D97-AF65-F5344CB8AC3E}">
        <p14:creationId xmlns:p14="http://schemas.microsoft.com/office/powerpoint/2010/main" val="2466321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a:bodyPr>
          <a:lstStyle/>
          <a:p>
            <a:pPr algn="l"/>
            <a:r>
              <a:rPr lang="en-US" sz="5400" dirty="0" smtClean="0"/>
              <a:t>The pictures I gaze upon  may be leftover lies about my </a:t>
            </a:r>
            <a:r>
              <a:rPr lang="en-US" sz="5400" dirty="0"/>
              <a:t>“</a:t>
            </a:r>
            <a:r>
              <a:rPr lang="en-US" sz="5400" u="sng" dirty="0"/>
              <a:t>old self</a:t>
            </a:r>
            <a:r>
              <a:rPr lang="en-US" sz="5400" dirty="0"/>
              <a:t>” </a:t>
            </a:r>
            <a:r>
              <a:rPr lang="en-US" sz="5400" dirty="0" smtClean="0"/>
              <a:t>or revelation truths concerning my “</a:t>
            </a:r>
            <a:r>
              <a:rPr lang="en-US" sz="5400" u="sng" dirty="0" smtClean="0"/>
              <a:t>new </a:t>
            </a:r>
            <a:r>
              <a:rPr lang="en-US" sz="5400" u="sng" dirty="0"/>
              <a:t>self</a:t>
            </a:r>
            <a:r>
              <a:rPr lang="en-US" sz="5400" dirty="0" smtClean="0"/>
              <a:t>” in Christ.</a:t>
            </a:r>
            <a:endParaRPr lang="en-US" sz="54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784065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886700" cy="4419600"/>
          </a:xfrm>
        </p:spPr>
        <p:txBody>
          <a:bodyPr>
            <a:normAutofit fontScale="77500" lnSpcReduction="20000"/>
          </a:bodyPr>
          <a:lstStyle/>
          <a:p>
            <a:pPr lvl="0"/>
            <a:r>
              <a:rPr lang="en-US" sz="6100" dirty="0">
                <a:solidFill>
                  <a:srgbClr val="C00000"/>
                </a:solidFill>
              </a:rPr>
              <a:t>In stepping from my old self to my new self, </a:t>
            </a:r>
            <a:r>
              <a:rPr lang="en-US" sz="6100" dirty="0"/>
              <a:t>I am shedding any thoughts, pictures and emotions I still have which were part of my former darkened lifestyle, </a:t>
            </a:r>
            <a:r>
              <a:rPr lang="en-US" sz="6100" dirty="0" smtClean="0"/>
              <a:t>and </a:t>
            </a:r>
            <a:r>
              <a:rPr lang="en-US" sz="6100" dirty="0"/>
              <a:t>I am </a:t>
            </a:r>
            <a:r>
              <a:rPr lang="en-US" sz="6100" u="sng" dirty="0"/>
              <a:t>putting on Christ’s thoughts, pictures and </a:t>
            </a:r>
            <a:r>
              <a:rPr lang="en-US" sz="6100" u="sng" dirty="0" smtClean="0"/>
              <a:t>emotions</a:t>
            </a:r>
            <a:r>
              <a:rPr lang="en-US" sz="6100" dirty="0"/>
              <a:t>.</a:t>
            </a:r>
          </a:p>
          <a:p>
            <a:endParaRPr lang="en-US" sz="5400" dirty="0">
              <a:latin typeface="Garamond" panose="02020404030301010803" pitchFamily="18" charset="0"/>
            </a:endParaRPr>
          </a:p>
        </p:txBody>
      </p:sp>
    </p:spTree>
    <p:extLst>
      <p:ext uri="{BB962C8B-B14F-4D97-AF65-F5344CB8AC3E}">
        <p14:creationId xmlns:p14="http://schemas.microsoft.com/office/powerpoint/2010/main" val="71552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4800" dirty="0" smtClean="0">
                <a:solidFill>
                  <a:srgbClr val="C00000"/>
                </a:solidFill>
              </a:rPr>
              <a:t>Three </a:t>
            </a:r>
            <a:r>
              <a:rPr lang="en-US" sz="4800" dirty="0">
                <a:solidFill>
                  <a:srgbClr val="C00000"/>
                </a:solidFill>
              </a:rPr>
              <a:t>possible origins of </a:t>
            </a:r>
            <a:r>
              <a:rPr lang="en-US" sz="4800" dirty="0" smtClean="0">
                <a:solidFill>
                  <a:srgbClr val="C00000"/>
                </a:solidFill>
              </a:rPr>
              <a:t>thoughts/pictures </a:t>
            </a:r>
          </a:p>
          <a:p>
            <a:pPr marL="0" indent="0" algn="ctr">
              <a:buNone/>
            </a:pPr>
            <a:r>
              <a:rPr lang="en-US" sz="4200" u="sng" dirty="0" smtClean="0"/>
              <a:t>Analytical thoughts/pictures</a:t>
            </a:r>
            <a:r>
              <a:rPr lang="en-US" sz="4200" dirty="0" smtClean="0"/>
              <a:t> - are </a:t>
            </a:r>
            <a:r>
              <a:rPr lang="en-US" sz="4200" dirty="0"/>
              <a:t>connected, and constructed with my brain, thus coming from self, which is quickly filled with </a:t>
            </a:r>
            <a:r>
              <a:rPr lang="en-US" sz="4200" dirty="0" smtClean="0"/>
              <a:t>satan.</a:t>
            </a:r>
            <a:endParaRPr lang="en-US" sz="4200" dirty="0"/>
          </a:p>
          <a:p>
            <a:pPr marL="0" indent="0">
              <a:buNone/>
            </a:pPr>
            <a:endParaRPr lang="en-US" sz="4000" i="1" dirty="0">
              <a:latin typeface="Garamond" panose="02020404030301010803" pitchFamily="18" charset="0"/>
            </a:endParaRPr>
          </a:p>
        </p:txBody>
      </p:sp>
    </p:spTree>
    <p:extLst>
      <p:ext uri="{BB962C8B-B14F-4D97-AF65-F5344CB8AC3E}">
        <p14:creationId xmlns:p14="http://schemas.microsoft.com/office/powerpoint/2010/main" val="881164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lvl="0" indent="0">
              <a:buNone/>
            </a:pPr>
            <a:r>
              <a:rPr lang="en-US" sz="3600" dirty="0" smtClean="0">
                <a:solidFill>
                  <a:srgbClr val="C00000"/>
                </a:solidFill>
              </a:rPr>
              <a:t>For example: reasoning outside </a:t>
            </a:r>
            <a:r>
              <a:rPr lang="en-US" sz="3600" dirty="0">
                <a:solidFill>
                  <a:srgbClr val="C00000"/>
                </a:solidFill>
              </a:rPr>
              <a:t>God’s sanctuary, </a:t>
            </a:r>
            <a:r>
              <a:rPr lang="en-US" sz="3600" dirty="0"/>
              <a:t>or when not in the presence of the Holy Spirit </a:t>
            </a:r>
            <a:r>
              <a:rPr lang="en-US" sz="3600" dirty="0" smtClean="0"/>
              <a:t>results in pictures containing lies and despair (Ps</a:t>
            </a:r>
            <a:r>
              <a:rPr lang="en-US" sz="3600" dirty="0"/>
              <a:t>. </a:t>
            </a:r>
            <a:r>
              <a:rPr lang="en-US" sz="3600" dirty="0" smtClean="0"/>
              <a:t>73:1-17</a:t>
            </a:r>
            <a:r>
              <a:rPr lang="en-US" sz="3600" dirty="0"/>
              <a:t>). </a:t>
            </a:r>
          </a:p>
          <a:p>
            <a:pPr marL="0" lvl="0" indent="0">
              <a:buNone/>
            </a:pPr>
            <a:r>
              <a:rPr lang="en-US" sz="4400" dirty="0" smtClean="0">
                <a:solidFill>
                  <a:srgbClr val="C00000"/>
                </a:solidFill>
              </a:rPr>
              <a:t>Reasoning with God (</a:t>
            </a:r>
            <a:r>
              <a:rPr lang="en-US" sz="4400" dirty="0">
                <a:solidFill>
                  <a:srgbClr val="C00000"/>
                </a:solidFill>
              </a:rPr>
              <a:t>Isa. </a:t>
            </a:r>
            <a:r>
              <a:rPr lang="en-US" sz="4400" dirty="0" smtClean="0">
                <a:solidFill>
                  <a:srgbClr val="C00000"/>
                </a:solidFill>
              </a:rPr>
              <a:t>1:18) </a:t>
            </a:r>
            <a:r>
              <a:rPr lang="en-US" sz="4400" dirty="0"/>
              <a:t/>
            </a:r>
            <a:br>
              <a:rPr lang="en-US" sz="4400" dirty="0"/>
            </a:br>
            <a:r>
              <a:rPr lang="en-US" sz="3600" dirty="0" smtClean="0"/>
              <a:t>Reasoning in </a:t>
            </a:r>
            <a:r>
              <a:rPr lang="en-US" sz="3600" dirty="0"/>
              <a:t>the </a:t>
            </a:r>
            <a:r>
              <a:rPr lang="en-US" sz="3600" dirty="0" smtClean="0"/>
              <a:t>Lord’s presence results in </a:t>
            </a:r>
            <a:r>
              <a:rPr lang="en-US" sz="3600" b="1" dirty="0" smtClean="0"/>
              <a:t>perception</a:t>
            </a:r>
            <a:r>
              <a:rPr lang="en-US" sz="3600" dirty="0" smtClean="0"/>
              <a:t>. (</a:t>
            </a:r>
            <a:r>
              <a:rPr lang="en-US" sz="3600" dirty="0"/>
              <a:t>Ps. </a:t>
            </a:r>
            <a:r>
              <a:rPr lang="en-US" sz="3600" dirty="0" smtClean="0"/>
              <a:t>73:18-20).</a:t>
            </a:r>
            <a:endParaRPr lang="en-US" sz="3600" dirty="0"/>
          </a:p>
          <a:p>
            <a:pPr marL="0" indent="0">
              <a:buNone/>
            </a:pPr>
            <a:endParaRPr lang="en-US" sz="3600" i="1" dirty="0">
              <a:latin typeface="Garamond" panose="02020404030301010803" pitchFamily="18" charset="0"/>
            </a:endParaRPr>
          </a:p>
        </p:txBody>
      </p:sp>
    </p:spTree>
    <p:extLst>
      <p:ext uri="{BB962C8B-B14F-4D97-AF65-F5344CB8AC3E}">
        <p14:creationId xmlns:p14="http://schemas.microsoft.com/office/powerpoint/2010/main" val="286115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742950"/>
            <a:ext cx="7086600" cy="3657600"/>
          </a:xfrm>
        </p:spPr>
        <p:txBody>
          <a:bodyPr>
            <a:normAutofit lnSpcReduction="10000"/>
          </a:bodyPr>
          <a:lstStyle/>
          <a:p>
            <a:r>
              <a:rPr lang="en-US" sz="6500" u="sng" dirty="0">
                <a:solidFill>
                  <a:srgbClr val="C00000"/>
                </a:solidFill>
              </a:rPr>
              <a:t>Flowing</a:t>
            </a:r>
            <a:r>
              <a:rPr lang="en-US" sz="6500" dirty="0">
                <a:solidFill>
                  <a:srgbClr val="C00000"/>
                </a:solidFill>
              </a:rPr>
              <a:t> </a:t>
            </a:r>
            <a:r>
              <a:rPr lang="en-US" sz="6500" dirty="0" smtClean="0">
                <a:solidFill>
                  <a:srgbClr val="C00000"/>
                </a:solidFill>
              </a:rPr>
              <a:t>thoughts &amp; pictures </a:t>
            </a:r>
            <a:r>
              <a:rPr lang="en-US" sz="6600" dirty="0">
                <a:solidFill>
                  <a:srgbClr val="C00000"/>
                </a:solidFill>
              </a:rPr>
              <a:t>(Jn. 7:37-39)</a:t>
            </a:r>
          </a:p>
          <a:p>
            <a:r>
              <a:rPr lang="en-US" sz="5400" dirty="0" smtClean="0"/>
              <a:t>Come from TWO </a:t>
            </a:r>
            <a:r>
              <a:rPr lang="en-US" sz="5400" dirty="0"/>
              <a:t>primary </a:t>
            </a:r>
            <a:r>
              <a:rPr lang="en-US" sz="5400" u="sng" dirty="0"/>
              <a:t>spiritual </a:t>
            </a:r>
            <a:r>
              <a:rPr lang="en-US" sz="5400" u="sng" dirty="0" smtClean="0"/>
              <a:t>sources</a:t>
            </a:r>
            <a:endParaRPr lang="en-US" sz="5400" dirty="0">
              <a:latin typeface="Garamond" panose="02020404030301010803" pitchFamily="18" charset="0"/>
            </a:endParaRPr>
          </a:p>
        </p:txBody>
      </p:sp>
    </p:spTree>
    <p:extLst>
      <p:ext uri="{BB962C8B-B14F-4D97-AF65-F5344CB8AC3E}">
        <p14:creationId xmlns:p14="http://schemas.microsoft.com/office/powerpoint/2010/main" val="2041528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419600"/>
          </a:xfrm>
        </p:spPr>
        <p:txBody>
          <a:bodyPr>
            <a:normAutofit fontScale="25000" lnSpcReduction="20000"/>
          </a:bodyPr>
          <a:lstStyle/>
          <a:p>
            <a:r>
              <a:rPr lang="en-US" sz="17600" u="sng" dirty="0" smtClean="0">
                <a:solidFill>
                  <a:srgbClr val="C00000"/>
                </a:solidFill>
              </a:rPr>
              <a:t>Satan, whose</a:t>
            </a:r>
            <a:r>
              <a:rPr lang="en-US" sz="17600" dirty="0" smtClean="0">
                <a:solidFill>
                  <a:srgbClr val="C00000"/>
                </a:solidFill>
              </a:rPr>
              <a:t> </a:t>
            </a:r>
            <a:r>
              <a:rPr lang="en-US" sz="17600" u="sng" dirty="0" smtClean="0">
                <a:solidFill>
                  <a:srgbClr val="C00000"/>
                </a:solidFill>
              </a:rPr>
              <a:t>flowing</a:t>
            </a:r>
            <a:r>
              <a:rPr lang="en-US" sz="17600" dirty="0" smtClean="0">
                <a:solidFill>
                  <a:srgbClr val="C00000"/>
                </a:solidFill>
              </a:rPr>
              <a:t> thoughts &amp; pictures </a:t>
            </a:r>
            <a:r>
              <a:rPr lang="en-US" sz="17600" dirty="0">
                <a:solidFill>
                  <a:srgbClr val="C00000"/>
                </a:solidFill>
              </a:rPr>
              <a:t>are congruent with his </a:t>
            </a:r>
            <a:r>
              <a:rPr lang="en-US" sz="17600" dirty="0" smtClean="0">
                <a:solidFill>
                  <a:srgbClr val="C00000"/>
                </a:solidFill>
              </a:rPr>
              <a:t>nature</a:t>
            </a:r>
            <a:endParaRPr lang="en-US" sz="8000" dirty="0"/>
          </a:p>
          <a:p>
            <a:pPr lvl="0"/>
            <a:r>
              <a:rPr lang="en-US" sz="14400" b="1" dirty="0"/>
              <a:t>Accuser </a:t>
            </a:r>
            <a:r>
              <a:rPr lang="en-US" sz="14400" dirty="0"/>
              <a:t>of the Brethren</a:t>
            </a:r>
            <a:r>
              <a:rPr lang="en-US" sz="11200" dirty="0"/>
              <a:t> (Rev. 12:10, 11</a:t>
            </a:r>
            <a:r>
              <a:rPr lang="en-US" sz="11200" dirty="0" smtClean="0"/>
              <a:t>) </a:t>
            </a:r>
            <a:endParaRPr lang="en-US" sz="11200" dirty="0"/>
          </a:p>
          <a:p>
            <a:pPr lvl="0"/>
            <a:r>
              <a:rPr lang="en-US" sz="14400" dirty="0" smtClean="0"/>
              <a:t>Father </a:t>
            </a:r>
            <a:r>
              <a:rPr lang="en-US" sz="14400" dirty="0"/>
              <a:t>of </a:t>
            </a:r>
            <a:r>
              <a:rPr lang="en-US" sz="14400" b="1" dirty="0"/>
              <a:t>Lies</a:t>
            </a:r>
            <a:r>
              <a:rPr lang="en-US" sz="14400" dirty="0"/>
              <a:t> (Jn. 8:44</a:t>
            </a:r>
            <a:r>
              <a:rPr lang="en-US" sz="14400" dirty="0" smtClean="0"/>
              <a:t>) </a:t>
            </a:r>
            <a:endParaRPr lang="en-US" sz="14400" dirty="0"/>
          </a:p>
          <a:p>
            <a:pPr lvl="0"/>
            <a:r>
              <a:rPr lang="en-US" sz="14400" b="1" dirty="0" smtClean="0"/>
              <a:t>Adversary</a:t>
            </a:r>
            <a:r>
              <a:rPr lang="en-US" sz="14400" dirty="0" smtClean="0"/>
              <a:t> and </a:t>
            </a:r>
            <a:r>
              <a:rPr lang="en-US" sz="14400" b="1" dirty="0"/>
              <a:t>Enemy</a:t>
            </a:r>
            <a:r>
              <a:rPr lang="en-US" sz="14400" dirty="0"/>
              <a:t> (Matt. 13:39) </a:t>
            </a:r>
          </a:p>
          <a:p>
            <a:pPr lvl="0"/>
            <a:r>
              <a:rPr lang="en-US" sz="14400" b="1" dirty="0"/>
              <a:t>Thief</a:t>
            </a:r>
            <a:r>
              <a:rPr lang="en-US" sz="14400" dirty="0"/>
              <a:t> who comes to </a:t>
            </a:r>
            <a:r>
              <a:rPr lang="en-US" sz="14400" b="1" dirty="0"/>
              <a:t>steal and kill and </a:t>
            </a:r>
            <a:r>
              <a:rPr lang="en-US" sz="14400" b="1" dirty="0" smtClean="0"/>
              <a:t>destroy </a:t>
            </a:r>
            <a:r>
              <a:rPr lang="en-US" sz="14400" dirty="0" smtClean="0"/>
              <a:t>faith, hope and love (Jn</a:t>
            </a:r>
            <a:r>
              <a:rPr lang="en-US" sz="14400" dirty="0"/>
              <a:t>. 10:10). </a:t>
            </a:r>
          </a:p>
          <a:p>
            <a:endParaRPr lang="en-US" sz="5400" dirty="0">
              <a:latin typeface="Garamond" panose="02020404030301010803" pitchFamily="18" charset="0"/>
            </a:endParaRPr>
          </a:p>
        </p:txBody>
      </p:sp>
    </p:spTree>
    <p:extLst>
      <p:ext uri="{BB962C8B-B14F-4D97-AF65-F5344CB8AC3E}">
        <p14:creationId xmlns:p14="http://schemas.microsoft.com/office/powerpoint/2010/main" val="147046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5059"/>
            <a:ext cx="9145786" cy="6094809"/>
          </a:xfrm>
          <a:prstGeom prst="rect">
            <a:avLst/>
          </a:prstGeom>
        </p:spPr>
      </p:pic>
      <p:sp>
        <p:nvSpPr>
          <p:cNvPr id="3" name="Content Placeholder 2"/>
          <p:cNvSpPr>
            <a:spLocks noGrp="1"/>
          </p:cNvSpPr>
          <p:nvPr>
            <p:ph idx="1"/>
          </p:nvPr>
        </p:nvSpPr>
        <p:spPr>
          <a:xfrm>
            <a:off x="838200" y="209550"/>
            <a:ext cx="7543800" cy="4724400"/>
          </a:xfrm>
        </p:spPr>
        <p:txBody>
          <a:bodyPr>
            <a:noAutofit/>
          </a:bodyPr>
          <a:lstStyle/>
          <a:p>
            <a:pPr marL="0" indent="0" algn="ctr">
              <a:buNone/>
            </a:pPr>
            <a:r>
              <a:rPr lang="en-US" sz="6000" dirty="0" smtClean="0">
                <a:solidFill>
                  <a:schemeClr val="bg1">
                    <a:lumMod val="75000"/>
                  </a:schemeClr>
                </a:solidFill>
                <a:latin typeface="Garamond" panose="02020404030301010803" pitchFamily="18" charset="0"/>
              </a:rPr>
              <a:t>Chapter One</a:t>
            </a:r>
          </a:p>
          <a:p>
            <a:pPr marL="0" indent="0" algn="ctr">
              <a:buNone/>
            </a:pPr>
            <a:r>
              <a:rPr lang="en-US" sz="5400" dirty="0" smtClean="0">
                <a:solidFill>
                  <a:schemeClr val="bg2"/>
                </a:solidFill>
              </a:rPr>
              <a:t>The church has had a </a:t>
            </a:r>
            <a:r>
              <a:rPr lang="en-US" sz="5400" u="sng" dirty="0" smtClean="0">
                <a:solidFill>
                  <a:schemeClr val="bg2"/>
                </a:solidFill>
              </a:rPr>
              <a:t>rocky relationship</a:t>
            </a:r>
            <a:r>
              <a:rPr lang="en-US" sz="5400" dirty="0" smtClean="0">
                <a:solidFill>
                  <a:schemeClr val="bg2"/>
                </a:solidFill>
              </a:rPr>
              <a:t> with emotions over the years…</a:t>
            </a:r>
          </a:p>
          <a:p>
            <a:pPr marL="0" indent="0" algn="ctr">
              <a:buNone/>
            </a:pPr>
            <a:r>
              <a:rPr lang="en-US" sz="5400" dirty="0" smtClean="0">
                <a:solidFill>
                  <a:srgbClr val="C00000"/>
                </a:solidFill>
              </a:rPr>
              <a:t>They are soulish, so discard</a:t>
            </a:r>
            <a:endParaRPr lang="en-US" sz="5400" dirty="0">
              <a:solidFill>
                <a:srgbClr val="C00000"/>
              </a:solidFill>
            </a:endParaRPr>
          </a:p>
        </p:txBody>
      </p:sp>
    </p:spTree>
    <p:extLst>
      <p:ext uri="{BB962C8B-B14F-4D97-AF65-F5344CB8AC3E}">
        <p14:creationId xmlns:p14="http://schemas.microsoft.com/office/powerpoint/2010/main" val="1788739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361950"/>
            <a:ext cx="7886700" cy="4495800"/>
          </a:xfrm>
        </p:spPr>
        <p:txBody>
          <a:bodyPr>
            <a:normAutofit fontScale="85000" lnSpcReduction="10000"/>
          </a:bodyPr>
          <a:lstStyle/>
          <a:p>
            <a:r>
              <a:rPr lang="en-US" sz="5400" dirty="0" smtClean="0">
                <a:solidFill>
                  <a:srgbClr val="C00000"/>
                </a:solidFill>
              </a:rPr>
              <a:t>Satan is the </a:t>
            </a:r>
            <a:r>
              <a:rPr lang="en-US" sz="5400" u="sng" dirty="0" smtClean="0">
                <a:solidFill>
                  <a:srgbClr val="C00000"/>
                </a:solidFill>
              </a:rPr>
              <a:t>accuser</a:t>
            </a:r>
            <a:r>
              <a:rPr lang="en-US" sz="5400" dirty="0" smtClean="0">
                <a:solidFill>
                  <a:srgbClr val="C00000"/>
                </a:solidFill>
              </a:rPr>
              <a:t> </a:t>
            </a:r>
            <a:r>
              <a:rPr lang="en-US" sz="4700" dirty="0" smtClean="0"/>
              <a:t>(Rev. 12:10)  </a:t>
            </a:r>
          </a:p>
          <a:p>
            <a:r>
              <a:rPr lang="en-US" sz="5200" dirty="0" smtClean="0"/>
              <a:t>Consider the demonization </a:t>
            </a:r>
            <a:r>
              <a:rPr lang="en-US" sz="5200" dirty="0"/>
              <a:t>of </a:t>
            </a:r>
            <a:r>
              <a:rPr lang="en-US" sz="5200" dirty="0" smtClean="0"/>
              <a:t>all </a:t>
            </a:r>
            <a:r>
              <a:rPr lang="en-US" sz="5200" dirty="0"/>
              <a:t>who </a:t>
            </a:r>
            <a:r>
              <a:rPr lang="en-US" sz="5200" dirty="0" smtClean="0"/>
              <a:t>disagree politically</a:t>
            </a:r>
            <a:r>
              <a:rPr lang="en-US" sz="5200" dirty="0"/>
              <a:t>, </a:t>
            </a:r>
            <a:r>
              <a:rPr lang="en-US" sz="5200" dirty="0" smtClean="0"/>
              <a:t>religiously, intellectually</a:t>
            </a:r>
            <a:r>
              <a:rPr lang="en-US" sz="5200" dirty="0"/>
              <a:t>,</a:t>
            </a:r>
            <a:r>
              <a:rPr lang="en-US" sz="5200" dirty="0" smtClean="0"/>
              <a:t> medically</a:t>
            </a:r>
          </a:p>
          <a:p>
            <a:r>
              <a:rPr lang="en-US" sz="5600" dirty="0" smtClean="0">
                <a:solidFill>
                  <a:srgbClr val="C00000"/>
                </a:solidFill>
              </a:rPr>
              <a:t>God’s response - </a:t>
            </a:r>
            <a:r>
              <a:rPr lang="en-US" sz="5600" i="1" u="sng" dirty="0">
                <a:solidFill>
                  <a:srgbClr val="C00000"/>
                </a:solidFill>
              </a:rPr>
              <a:t>Honor</a:t>
            </a:r>
            <a:r>
              <a:rPr lang="en-US" sz="5600" i="1" dirty="0">
                <a:solidFill>
                  <a:srgbClr val="C00000"/>
                </a:solidFill>
              </a:rPr>
              <a:t> all people</a:t>
            </a:r>
          </a:p>
          <a:p>
            <a:r>
              <a:rPr lang="en-US" sz="4800" dirty="0"/>
              <a:t>				   </a:t>
            </a:r>
            <a:r>
              <a:rPr lang="en-US" sz="4400" dirty="0"/>
              <a:t>(1 Pet. 2:17) </a:t>
            </a:r>
          </a:p>
          <a:p>
            <a:endParaRPr lang="en-US" sz="5200" dirty="0"/>
          </a:p>
        </p:txBody>
      </p:sp>
    </p:spTree>
    <p:extLst>
      <p:ext uri="{BB962C8B-B14F-4D97-AF65-F5344CB8AC3E}">
        <p14:creationId xmlns:p14="http://schemas.microsoft.com/office/powerpoint/2010/main" val="61005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361950"/>
            <a:ext cx="7962900" cy="4495800"/>
          </a:xfrm>
        </p:spPr>
        <p:txBody>
          <a:bodyPr>
            <a:normAutofit fontScale="55000" lnSpcReduction="20000"/>
          </a:bodyPr>
          <a:lstStyle/>
          <a:p>
            <a:r>
              <a:rPr lang="en-US" sz="7600" dirty="0">
                <a:solidFill>
                  <a:srgbClr val="C00000"/>
                </a:solidFill>
              </a:rPr>
              <a:t>The Holy </a:t>
            </a:r>
            <a:r>
              <a:rPr lang="en-US" sz="7600" dirty="0" smtClean="0">
                <a:solidFill>
                  <a:srgbClr val="C00000"/>
                </a:solidFill>
              </a:rPr>
              <a:t>Spirit’s flowing thoughts and pictures </a:t>
            </a:r>
            <a:r>
              <a:rPr lang="en-US" sz="7600" dirty="0">
                <a:solidFill>
                  <a:srgbClr val="C00000"/>
                </a:solidFill>
              </a:rPr>
              <a:t>are </a:t>
            </a:r>
            <a:br>
              <a:rPr lang="en-US" sz="7600" dirty="0">
                <a:solidFill>
                  <a:srgbClr val="C00000"/>
                </a:solidFill>
              </a:rPr>
            </a:br>
            <a:r>
              <a:rPr lang="en-US" sz="8700" i="1" dirty="0" smtClean="0">
                <a:solidFill>
                  <a:srgbClr val="C00000"/>
                </a:solidFill>
              </a:rPr>
              <a:t>congruent with </a:t>
            </a:r>
            <a:r>
              <a:rPr lang="en-US" sz="8700" i="1" dirty="0">
                <a:solidFill>
                  <a:srgbClr val="C00000"/>
                </a:solidFill>
              </a:rPr>
              <a:t>H</a:t>
            </a:r>
            <a:r>
              <a:rPr lang="en-US" sz="8700" i="1" dirty="0" smtClean="0">
                <a:solidFill>
                  <a:srgbClr val="C00000"/>
                </a:solidFill>
              </a:rPr>
              <a:t>is </a:t>
            </a:r>
            <a:r>
              <a:rPr lang="en-US" sz="8700" i="1" dirty="0">
                <a:solidFill>
                  <a:srgbClr val="C00000"/>
                </a:solidFill>
              </a:rPr>
              <a:t>nature</a:t>
            </a:r>
          </a:p>
          <a:p>
            <a:pPr lvl="0"/>
            <a:r>
              <a:rPr lang="en-US" sz="5800" dirty="0" smtClean="0"/>
              <a:t>The </a:t>
            </a:r>
            <a:r>
              <a:rPr lang="en-US" sz="5800" b="1" dirty="0"/>
              <a:t>Comforter</a:t>
            </a:r>
            <a:r>
              <a:rPr lang="en-US" sz="5800" dirty="0"/>
              <a:t> (Jn. 14:16</a:t>
            </a:r>
            <a:r>
              <a:rPr lang="en-US" sz="5800" dirty="0" smtClean="0"/>
              <a:t>) </a:t>
            </a:r>
            <a:endParaRPr lang="en-US" sz="5800" dirty="0"/>
          </a:p>
          <a:p>
            <a:pPr lvl="0"/>
            <a:r>
              <a:rPr lang="en-US" sz="5800" dirty="0" smtClean="0"/>
              <a:t>The </a:t>
            </a:r>
            <a:r>
              <a:rPr lang="en-US" sz="5800" dirty="0"/>
              <a:t>Spirit of </a:t>
            </a:r>
            <a:r>
              <a:rPr lang="en-US" sz="5800" b="1" dirty="0"/>
              <a:t>Truth</a:t>
            </a:r>
            <a:r>
              <a:rPr lang="en-US" sz="5800" dirty="0"/>
              <a:t> (Jn. 16:13</a:t>
            </a:r>
            <a:r>
              <a:rPr lang="en-US" sz="5800" dirty="0" smtClean="0"/>
              <a:t>) </a:t>
            </a:r>
            <a:endParaRPr lang="en-US" sz="5800" dirty="0"/>
          </a:p>
          <a:p>
            <a:r>
              <a:rPr lang="en-US" sz="5800" b="1" dirty="0" smtClean="0"/>
              <a:t>Convicts</a:t>
            </a:r>
            <a:r>
              <a:rPr lang="en-US" sz="5800" dirty="0" smtClean="0"/>
              <a:t> - no </a:t>
            </a:r>
            <a:r>
              <a:rPr lang="en-US" sz="5800" dirty="0"/>
              <a:t>condemning (Jn. 16:8; 2 Cor. 7:3</a:t>
            </a:r>
            <a:r>
              <a:rPr lang="en-US" sz="5800" dirty="0" smtClean="0"/>
              <a:t>) </a:t>
            </a:r>
            <a:r>
              <a:rPr lang="en-US" sz="5800" b="1" dirty="0"/>
              <a:t>E</a:t>
            </a:r>
            <a:r>
              <a:rPr lang="en-US" sz="5800" b="1" dirty="0" smtClean="0"/>
              <a:t>difies</a:t>
            </a:r>
            <a:r>
              <a:rPr lang="en-US" sz="5800" dirty="0" smtClean="0"/>
              <a:t> </a:t>
            </a:r>
            <a:r>
              <a:rPr lang="en-US" sz="5800" dirty="0"/>
              <a:t>and comforts (1 Cor. 14:3), </a:t>
            </a:r>
            <a:endParaRPr lang="en-US" sz="5800" dirty="0" smtClean="0"/>
          </a:p>
          <a:p>
            <a:r>
              <a:rPr lang="en-US" sz="5800" dirty="0" smtClean="0"/>
              <a:t>Loving </a:t>
            </a:r>
            <a:r>
              <a:rPr lang="en-US" sz="5800" dirty="0"/>
              <a:t>(1 Cor. 13), gentle (Gal. 6:1), patient (1 Thess. 5:14) and filled with mercy </a:t>
            </a:r>
            <a:r>
              <a:rPr lang="en-US" sz="5800" dirty="0" smtClean="0"/>
              <a:t>(2 </a:t>
            </a:r>
            <a:r>
              <a:rPr lang="en-US" sz="5800" dirty="0"/>
              <a:t>Cor. 1:3b</a:t>
            </a:r>
            <a:r>
              <a:rPr lang="en-US" sz="5800" dirty="0" smtClean="0"/>
              <a:t>)</a:t>
            </a:r>
            <a:endParaRPr lang="en-US" sz="5800" dirty="0"/>
          </a:p>
          <a:p>
            <a:pPr lvl="0"/>
            <a:endParaRPr lang="en-US" sz="5800" dirty="0"/>
          </a:p>
        </p:txBody>
      </p:sp>
    </p:spTree>
    <p:extLst>
      <p:ext uri="{BB962C8B-B14F-4D97-AF65-F5344CB8AC3E}">
        <p14:creationId xmlns:p14="http://schemas.microsoft.com/office/powerpoint/2010/main" val="1125007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514350"/>
            <a:ext cx="7658100" cy="3886200"/>
          </a:xfrm>
        </p:spPr>
        <p:txBody>
          <a:bodyPr>
            <a:normAutofit/>
          </a:bodyPr>
          <a:lstStyle/>
          <a:p>
            <a:r>
              <a:rPr lang="en-US" sz="5400" dirty="0" smtClean="0">
                <a:solidFill>
                  <a:srgbClr val="C00000"/>
                </a:solidFill>
                <a:latin typeface="Garamond" panose="02020404030301010803" pitchFamily="18" charset="0"/>
              </a:rPr>
              <a:t>Satan’s thoughts/pictures</a:t>
            </a:r>
          </a:p>
          <a:p>
            <a:r>
              <a:rPr lang="en-US" sz="5400" dirty="0" smtClean="0">
                <a:latin typeface="Garamond" panose="02020404030301010803" pitchFamily="18" charset="0"/>
              </a:rPr>
              <a:t>I can’t</a:t>
            </a:r>
          </a:p>
          <a:p>
            <a:r>
              <a:rPr lang="en-US" sz="5400" dirty="0" smtClean="0"/>
              <a:t>I lack</a:t>
            </a:r>
          </a:p>
          <a:p>
            <a:r>
              <a:rPr lang="en-US" sz="5400" dirty="0" smtClean="0">
                <a:latin typeface="Garamond" panose="02020404030301010803" pitchFamily="18" charset="0"/>
              </a:rPr>
              <a:t>I fear</a:t>
            </a:r>
            <a:endParaRPr lang="en-US" sz="5400" dirty="0">
              <a:latin typeface="Garamond" panose="02020404030301010803" pitchFamily="18" charset="0"/>
            </a:endParaRPr>
          </a:p>
        </p:txBody>
      </p:sp>
    </p:spTree>
    <p:extLst>
      <p:ext uri="{BB962C8B-B14F-4D97-AF65-F5344CB8AC3E}">
        <p14:creationId xmlns:p14="http://schemas.microsoft.com/office/powerpoint/2010/main" val="317394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514350"/>
            <a:ext cx="7658100" cy="3886200"/>
          </a:xfrm>
        </p:spPr>
        <p:txBody>
          <a:bodyPr>
            <a:normAutofit/>
          </a:bodyPr>
          <a:lstStyle/>
          <a:p>
            <a:r>
              <a:rPr lang="en-US" sz="5400" dirty="0" smtClean="0">
                <a:solidFill>
                  <a:srgbClr val="C00000"/>
                </a:solidFill>
                <a:latin typeface="Garamond" panose="02020404030301010803" pitchFamily="18" charset="0"/>
              </a:rPr>
              <a:t>Satan’s thoughts/pictures produce </a:t>
            </a:r>
            <a:r>
              <a:rPr lang="en-US" sz="5400" u="sng" dirty="0" smtClean="0">
                <a:solidFill>
                  <a:srgbClr val="C00000"/>
                </a:solidFill>
                <a:latin typeface="Garamond" panose="02020404030301010803" pitchFamily="18" charset="0"/>
              </a:rPr>
              <a:t>emotional dis-ease</a:t>
            </a:r>
          </a:p>
          <a:p>
            <a:r>
              <a:rPr lang="en-US" sz="5400" dirty="0" smtClean="0">
                <a:solidFill>
                  <a:schemeClr val="tx1"/>
                </a:solidFill>
              </a:rPr>
              <a:t>Anger, insecurity, worry, anxiety</a:t>
            </a:r>
            <a:r>
              <a:rPr lang="en-US" sz="5400" dirty="0">
                <a:solidFill>
                  <a:schemeClr val="tx1"/>
                </a:solidFill>
              </a:rPr>
              <a:t> </a:t>
            </a:r>
            <a:r>
              <a:rPr lang="en-US" sz="5400" dirty="0" smtClean="0">
                <a:solidFill>
                  <a:schemeClr val="tx1"/>
                </a:solidFill>
              </a:rPr>
              <a:t>and more… </a:t>
            </a:r>
          </a:p>
        </p:txBody>
      </p:sp>
    </p:spTree>
    <p:extLst>
      <p:ext uri="{BB962C8B-B14F-4D97-AF65-F5344CB8AC3E}">
        <p14:creationId xmlns:p14="http://schemas.microsoft.com/office/powerpoint/2010/main" val="3567134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514350"/>
            <a:ext cx="7658100" cy="3886200"/>
          </a:xfrm>
        </p:spPr>
        <p:txBody>
          <a:bodyPr>
            <a:normAutofit/>
          </a:bodyPr>
          <a:lstStyle/>
          <a:p>
            <a:r>
              <a:rPr lang="en-US" sz="5400" dirty="0" smtClean="0">
                <a:solidFill>
                  <a:srgbClr val="C00000"/>
                </a:solidFill>
                <a:latin typeface="Garamond" panose="02020404030301010803" pitchFamily="18" charset="0"/>
              </a:rPr>
              <a:t>Satan’s thoughts/pictures produce </a:t>
            </a:r>
            <a:r>
              <a:rPr lang="en-US" sz="5400" u="sng" dirty="0" smtClean="0">
                <a:solidFill>
                  <a:srgbClr val="C00000"/>
                </a:solidFill>
                <a:latin typeface="Garamond" panose="02020404030301010803" pitchFamily="18" charset="0"/>
              </a:rPr>
              <a:t>physical </a:t>
            </a:r>
            <a:r>
              <a:rPr lang="en-US" sz="5400" u="sng" dirty="0" err="1" smtClean="0">
                <a:solidFill>
                  <a:srgbClr val="C00000"/>
                </a:solidFill>
                <a:latin typeface="Garamond" panose="02020404030301010803" pitchFamily="18" charset="0"/>
              </a:rPr>
              <a:t>illnessness</a:t>
            </a:r>
            <a:endParaRPr lang="en-US" sz="5400" u="sng" dirty="0" smtClean="0">
              <a:solidFill>
                <a:srgbClr val="C00000"/>
              </a:solidFill>
              <a:latin typeface="Garamond" panose="02020404030301010803" pitchFamily="18" charset="0"/>
            </a:endParaRPr>
          </a:p>
          <a:p>
            <a:r>
              <a:rPr lang="en-US" sz="5400" dirty="0" smtClean="0">
                <a:solidFill>
                  <a:schemeClr val="tx1"/>
                </a:solidFill>
              </a:rPr>
              <a:t>Digestive problems, insomnia and illness</a:t>
            </a:r>
          </a:p>
        </p:txBody>
      </p:sp>
    </p:spTree>
    <p:extLst>
      <p:ext uri="{BB962C8B-B14F-4D97-AF65-F5344CB8AC3E}">
        <p14:creationId xmlns:p14="http://schemas.microsoft.com/office/powerpoint/2010/main" val="4156080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14350"/>
            <a:ext cx="8229600" cy="4343400"/>
          </a:xfrm>
        </p:spPr>
        <p:txBody>
          <a:bodyPr>
            <a:normAutofit/>
          </a:bodyPr>
          <a:lstStyle/>
          <a:p>
            <a:r>
              <a:rPr lang="en-US" sz="5800" dirty="0" smtClean="0">
                <a:solidFill>
                  <a:srgbClr val="C00000"/>
                </a:solidFill>
                <a:latin typeface="Garamond" panose="02020404030301010803" pitchFamily="18" charset="0"/>
              </a:rPr>
              <a:t>God’s thoughts/pictures</a:t>
            </a:r>
            <a:r>
              <a:rPr lang="en-US" sz="5800" dirty="0" smtClean="0">
                <a:latin typeface="Garamond" panose="02020404030301010803" pitchFamily="18" charset="0"/>
              </a:rPr>
              <a:t> </a:t>
            </a:r>
          </a:p>
          <a:p>
            <a:r>
              <a:rPr lang="en-US" sz="5400" dirty="0" smtClean="0"/>
              <a:t>I can do all things </a:t>
            </a:r>
            <a:r>
              <a:rPr lang="en-US" sz="4400" dirty="0" smtClean="0"/>
              <a:t>(Phil. 4:13)</a:t>
            </a:r>
          </a:p>
          <a:p>
            <a:r>
              <a:rPr lang="en-US" sz="4800" dirty="0"/>
              <a:t>S</a:t>
            </a:r>
            <a:r>
              <a:rPr lang="en-US" sz="4800" dirty="0" smtClean="0"/>
              <a:t>upply </a:t>
            </a:r>
            <a:r>
              <a:rPr lang="en-US" sz="4800" dirty="0"/>
              <a:t>all your needs </a:t>
            </a:r>
            <a:r>
              <a:rPr lang="en-US" sz="4400" dirty="0" smtClean="0"/>
              <a:t>(Phil. 4:19) </a:t>
            </a:r>
          </a:p>
          <a:p>
            <a:r>
              <a:rPr lang="en-US" sz="4800" dirty="0" smtClean="0"/>
              <a:t>I am with you always </a:t>
            </a:r>
            <a:r>
              <a:rPr lang="en-US" sz="4400" dirty="0" smtClean="0"/>
              <a:t>(2 Tim. 1:7)</a:t>
            </a:r>
          </a:p>
        </p:txBody>
      </p:sp>
    </p:spTree>
    <p:extLst>
      <p:ext uri="{BB962C8B-B14F-4D97-AF65-F5344CB8AC3E}">
        <p14:creationId xmlns:p14="http://schemas.microsoft.com/office/powerpoint/2010/main" val="233133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514350"/>
            <a:ext cx="7658100" cy="3886200"/>
          </a:xfrm>
        </p:spPr>
        <p:txBody>
          <a:bodyPr>
            <a:normAutofit/>
          </a:bodyPr>
          <a:lstStyle/>
          <a:p>
            <a:r>
              <a:rPr lang="en-US" sz="5400" dirty="0" smtClean="0">
                <a:solidFill>
                  <a:srgbClr val="C00000"/>
                </a:solidFill>
                <a:latin typeface="Garamond" panose="02020404030301010803" pitchFamily="18" charset="0"/>
              </a:rPr>
              <a:t>God’s thoughts/pictures produce </a:t>
            </a:r>
            <a:r>
              <a:rPr lang="en-US" sz="5400" u="sng" dirty="0" smtClean="0">
                <a:solidFill>
                  <a:srgbClr val="C00000"/>
                </a:solidFill>
                <a:latin typeface="Garamond" panose="02020404030301010803" pitchFamily="18" charset="0"/>
              </a:rPr>
              <a:t>emotional health</a:t>
            </a:r>
          </a:p>
          <a:p>
            <a:r>
              <a:rPr lang="en-US" sz="5400" dirty="0" smtClean="0">
                <a:solidFill>
                  <a:schemeClr val="tx1"/>
                </a:solidFill>
              </a:rPr>
              <a:t>Gratitude, love, joy, peace, thanksgiving and more…</a:t>
            </a:r>
          </a:p>
        </p:txBody>
      </p:sp>
    </p:spTree>
    <p:extLst>
      <p:ext uri="{BB962C8B-B14F-4D97-AF65-F5344CB8AC3E}">
        <p14:creationId xmlns:p14="http://schemas.microsoft.com/office/powerpoint/2010/main" val="823954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sh\Dropbox\Josh\Quick Share\powerpoint\slide 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9800"/>
            <a:ext cx="9144000" cy="61023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3200400"/>
            <a:ext cx="9144000" cy="1962150"/>
          </a:xfrm>
          <a:solidFill>
            <a:schemeClr val="bg1">
              <a:alpha val="81000"/>
            </a:schemeClr>
          </a:solidFill>
        </p:spPr>
        <p:txBody>
          <a:bodyPr lIns="91440" tIns="182880" bIns="182880">
            <a:normAutofit fontScale="70000" lnSpcReduction="20000"/>
          </a:bodyPr>
          <a:lstStyle/>
          <a:p>
            <a:r>
              <a:rPr lang="en-US" sz="5400" dirty="0" smtClean="0">
                <a:solidFill>
                  <a:srgbClr val="C00000"/>
                </a:solidFill>
                <a:latin typeface="Garamond" panose="02020404030301010803" pitchFamily="18" charset="0"/>
              </a:rPr>
              <a:t>God’s thoughts/pictures </a:t>
            </a:r>
            <a:r>
              <a:rPr lang="en-US" sz="5400" dirty="0" smtClean="0">
                <a:solidFill>
                  <a:srgbClr val="C00000"/>
                </a:solidFill>
                <a:latin typeface="Garamond" panose="02020404030301010803" pitchFamily="18" charset="0"/>
              </a:rPr>
              <a:t/>
            </a:r>
            <a:br>
              <a:rPr lang="en-US" sz="5400" dirty="0" smtClean="0">
                <a:solidFill>
                  <a:srgbClr val="C00000"/>
                </a:solidFill>
                <a:latin typeface="Garamond" panose="02020404030301010803" pitchFamily="18" charset="0"/>
              </a:rPr>
            </a:br>
            <a:r>
              <a:rPr lang="en-US" sz="5400" dirty="0" smtClean="0">
                <a:solidFill>
                  <a:srgbClr val="C00000"/>
                </a:solidFill>
                <a:latin typeface="Garamond" panose="02020404030301010803" pitchFamily="18" charset="0"/>
              </a:rPr>
              <a:t>produce </a:t>
            </a:r>
            <a:r>
              <a:rPr lang="en-US" sz="5400" u="sng" dirty="0" smtClean="0">
                <a:solidFill>
                  <a:srgbClr val="C00000"/>
                </a:solidFill>
                <a:latin typeface="Garamond" panose="02020404030301010803" pitchFamily="18" charset="0"/>
              </a:rPr>
              <a:t>physical health</a:t>
            </a:r>
          </a:p>
          <a:p>
            <a:r>
              <a:rPr lang="en-US" sz="5400" dirty="0" smtClean="0">
                <a:solidFill>
                  <a:schemeClr val="tx1"/>
                </a:solidFill>
              </a:rPr>
              <a:t>Good digestion, restful sleep, overall health</a:t>
            </a:r>
          </a:p>
        </p:txBody>
      </p:sp>
    </p:spTree>
    <p:extLst>
      <p:ext uri="{BB962C8B-B14F-4D97-AF65-F5344CB8AC3E}">
        <p14:creationId xmlns:p14="http://schemas.microsoft.com/office/powerpoint/2010/main" val="1545214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61950"/>
            <a:ext cx="8001000" cy="4495800"/>
          </a:xfrm>
        </p:spPr>
        <p:txBody>
          <a:bodyPr>
            <a:normAutofit fontScale="40000" lnSpcReduction="20000"/>
          </a:bodyPr>
          <a:lstStyle/>
          <a:p>
            <a:r>
              <a:rPr lang="en-US" sz="10000" b="1" dirty="0"/>
              <a:t>I used to spend 80% of my time living in </a:t>
            </a:r>
            <a:r>
              <a:rPr lang="en-US" sz="10000" b="1" dirty="0" smtClean="0"/>
              <a:t>demonic </a:t>
            </a:r>
            <a:r>
              <a:rPr lang="en-US" sz="10000" dirty="0" smtClean="0"/>
              <a:t>thoughts, pictures and emotions. </a:t>
            </a:r>
            <a:r>
              <a:rPr lang="en-US" sz="10000" dirty="0"/>
              <a:t>Now I spend about 98+ percent of my time living in d</a:t>
            </a:r>
            <a:r>
              <a:rPr lang="en-US" sz="10000" dirty="0" smtClean="0"/>
              <a:t>ivine thoughts, pictures and emotions </a:t>
            </a:r>
            <a:br>
              <a:rPr lang="en-US" sz="10000" dirty="0" smtClean="0"/>
            </a:br>
            <a:r>
              <a:rPr lang="en-US" sz="10000" dirty="0" smtClean="0"/>
              <a:t>( Faith, Hope, Love - 1 </a:t>
            </a:r>
            <a:r>
              <a:rPr lang="en-US" sz="10000" dirty="0"/>
              <a:t>Cor. 13:13) </a:t>
            </a:r>
            <a:endParaRPr lang="en-US" sz="10000" dirty="0" smtClean="0"/>
          </a:p>
          <a:p>
            <a:r>
              <a:rPr lang="en-US" sz="10000" u="sng" dirty="0" smtClean="0">
                <a:solidFill>
                  <a:srgbClr val="C00000"/>
                </a:solidFill>
              </a:rPr>
              <a:t>We take every </a:t>
            </a:r>
            <a:r>
              <a:rPr lang="en-US" sz="10000" u="sng" dirty="0">
                <a:solidFill>
                  <a:srgbClr val="C00000"/>
                </a:solidFill>
              </a:rPr>
              <a:t>thought captive</a:t>
            </a:r>
            <a:r>
              <a:rPr lang="en-US" sz="10000" dirty="0">
                <a:solidFill>
                  <a:srgbClr val="C00000"/>
                </a:solidFill>
              </a:rPr>
              <a:t> to the obedience of Christ (2 Cor. 10:5). </a:t>
            </a:r>
          </a:p>
          <a:p>
            <a:endParaRPr lang="en-US" sz="5400" dirty="0">
              <a:latin typeface="Garamond" panose="02020404030301010803" pitchFamily="18" charset="0"/>
            </a:endParaRPr>
          </a:p>
        </p:txBody>
      </p:sp>
    </p:spTree>
    <p:extLst>
      <p:ext uri="{BB962C8B-B14F-4D97-AF65-F5344CB8AC3E}">
        <p14:creationId xmlns:p14="http://schemas.microsoft.com/office/powerpoint/2010/main" val="4110356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5750"/>
            <a:ext cx="7543800" cy="4648200"/>
          </a:xfrm>
        </p:spPr>
        <p:txBody>
          <a:bodyPr>
            <a:noAutofit/>
          </a:bodyPr>
          <a:lstStyle/>
          <a:p>
            <a:pPr marL="0" indent="0" algn="ctr">
              <a:buNone/>
            </a:pPr>
            <a:r>
              <a:rPr lang="en-US" sz="6000" dirty="0">
                <a:solidFill>
                  <a:srgbClr val="C00000"/>
                </a:solidFill>
              </a:rPr>
              <a:t>The Power of the Cross </a:t>
            </a:r>
            <a:endParaRPr lang="en-US" sz="6000" dirty="0"/>
          </a:p>
          <a:p>
            <a:pPr marL="0" indent="0" algn="ctr">
              <a:buNone/>
            </a:pPr>
            <a:r>
              <a:rPr lang="en-US" sz="5400" i="1" dirty="0"/>
              <a:t>I step into my New Self </a:t>
            </a:r>
            <a:endParaRPr lang="en-US" sz="5400" i="1" dirty="0" smtClean="0"/>
          </a:p>
          <a:p>
            <a:pPr marL="0" indent="0" algn="ctr">
              <a:buNone/>
            </a:pPr>
            <a:r>
              <a:rPr lang="en-US" sz="5400" i="1" dirty="0" smtClean="0"/>
              <a:t>By believing, seeing and feeling  what Christ has done for me. </a:t>
            </a:r>
            <a:r>
              <a:rPr lang="en-US" sz="6000" i="1" dirty="0" smtClean="0"/>
              <a:t/>
            </a:r>
            <a:br>
              <a:rPr lang="en-US" sz="6000" i="1" dirty="0" smtClean="0"/>
            </a:br>
            <a:r>
              <a:rPr lang="en-US" sz="4400" dirty="0" smtClean="0">
                <a:solidFill>
                  <a:srgbClr val="C00000"/>
                </a:solidFill>
              </a:rPr>
              <a:t>This is </a:t>
            </a:r>
            <a:r>
              <a:rPr lang="en-US" sz="4400" i="1" dirty="0" smtClean="0">
                <a:solidFill>
                  <a:srgbClr val="C00000"/>
                </a:solidFill>
              </a:rPr>
              <a:t>“TRUE Knowledge” </a:t>
            </a:r>
            <a:r>
              <a:rPr lang="en-US" sz="3600" dirty="0" smtClean="0"/>
              <a:t>(Col. 2:2)</a:t>
            </a:r>
            <a:endParaRPr lang="en-US" sz="3600" dirty="0"/>
          </a:p>
          <a:p>
            <a:pPr marL="0" indent="0">
              <a:buNone/>
            </a:pPr>
            <a:endParaRPr lang="en-US" sz="4000" i="1" dirty="0">
              <a:latin typeface="Garamond" panose="02020404030301010803" pitchFamily="18" charset="0"/>
            </a:endParaRPr>
          </a:p>
        </p:txBody>
      </p:sp>
    </p:spTree>
    <p:extLst>
      <p:ext uri="{BB962C8B-B14F-4D97-AF65-F5344CB8AC3E}">
        <p14:creationId xmlns:p14="http://schemas.microsoft.com/office/powerpoint/2010/main" val="1740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61950"/>
            <a:ext cx="7696200" cy="4343400"/>
          </a:xfrm>
        </p:spPr>
        <p:txBody>
          <a:bodyPr>
            <a:normAutofit/>
          </a:bodyPr>
          <a:lstStyle/>
          <a:p>
            <a:r>
              <a:rPr lang="en-US" sz="5400" dirty="0" smtClean="0"/>
              <a:t>The Kingdom </a:t>
            </a:r>
            <a:r>
              <a:rPr lang="en-US" sz="5400" dirty="0"/>
              <a:t>of God is EMOTIONS </a:t>
            </a:r>
          </a:p>
          <a:p>
            <a:r>
              <a:rPr lang="en-US" sz="5400" dirty="0" smtClean="0">
                <a:solidFill>
                  <a:srgbClr val="C00000"/>
                </a:solidFill>
              </a:rPr>
              <a:t>Peace</a:t>
            </a:r>
            <a:r>
              <a:rPr lang="en-US" sz="5400" dirty="0" smtClean="0"/>
              <a:t> </a:t>
            </a:r>
            <a:r>
              <a:rPr lang="en-US" sz="5400" dirty="0"/>
              <a:t>and</a:t>
            </a:r>
            <a:r>
              <a:rPr lang="en-US" sz="5400" dirty="0">
                <a:solidFill>
                  <a:srgbClr val="C00000"/>
                </a:solidFill>
              </a:rPr>
              <a:t> joy </a:t>
            </a:r>
            <a:r>
              <a:rPr lang="en-US" sz="5400" dirty="0"/>
              <a:t>in the </a:t>
            </a:r>
            <a:r>
              <a:rPr lang="en-US" sz="5400" dirty="0">
                <a:solidFill>
                  <a:srgbClr val="C00000"/>
                </a:solidFill>
              </a:rPr>
              <a:t>Holy Spirit </a:t>
            </a:r>
            <a:r>
              <a:rPr lang="en-US" sz="5400" dirty="0" smtClean="0"/>
              <a:t>(</a:t>
            </a:r>
            <a:r>
              <a:rPr lang="en-US" sz="5400" dirty="0"/>
              <a:t>Rom. 14:17). Wow! </a:t>
            </a:r>
            <a:endParaRPr lang="en-US" sz="5400" dirty="0">
              <a:latin typeface="Garamond" panose="02020404030301010803" pitchFamily="18" charset="0"/>
            </a:endParaRPr>
          </a:p>
        </p:txBody>
      </p:sp>
    </p:spTree>
    <p:extLst>
      <p:ext uri="{BB962C8B-B14F-4D97-AF65-F5344CB8AC3E}">
        <p14:creationId xmlns:p14="http://schemas.microsoft.com/office/powerpoint/2010/main" val="3642575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5750"/>
            <a:ext cx="8229600" cy="4648200"/>
          </a:xfrm>
        </p:spPr>
        <p:txBody>
          <a:bodyPr>
            <a:noAutofit/>
          </a:bodyPr>
          <a:lstStyle/>
          <a:p>
            <a:pPr marL="0" indent="0">
              <a:buNone/>
            </a:pPr>
            <a:r>
              <a:rPr lang="en-US" sz="4400" i="1" dirty="0"/>
              <a:t>“For by one offering [sacrifice] He [Jesus] </a:t>
            </a:r>
            <a:r>
              <a:rPr lang="en-US" sz="4400" i="1" u="sng" dirty="0">
                <a:solidFill>
                  <a:srgbClr val="C00000"/>
                </a:solidFill>
              </a:rPr>
              <a:t>has</a:t>
            </a:r>
            <a:r>
              <a:rPr lang="en-US" sz="4400" i="1" u="sng" dirty="0"/>
              <a:t> perfected forever</a:t>
            </a:r>
            <a:r>
              <a:rPr lang="en-US" sz="4400" i="1" dirty="0"/>
              <a:t> those who </a:t>
            </a:r>
            <a:r>
              <a:rPr lang="en-US" sz="4400" i="1" u="sng" dirty="0">
                <a:solidFill>
                  <a:srgbClr val="C00000"/>
                </a:solidFill>
              </a:rPr>
              <a:t>are being</a:t>
            </a:r>
            <a:r>
              <a:rPr lang="en-US" sz="4400" i="1" u="sng" dirty="0"/>
              <a:t> sanctified.</a:t>
            </a:r>
            <a:r>
              <a:rPr lang="en-US" sz="4400" i="1" dirty="0"/>
              <a:t>” </a:t>
            </a:r>
            <a:r>
              <a:rPr lang="en-US" sz="3600" dirty="0"/>
              <a:t>(Hebrews 10:14 NKJV) </a:t>
            </a:r>
          </a:p>
          <a:p>
            <a:pPr marL="0" indent="0">
              <a:buNone/>
            </a:pPr>
            <a:r>
              <a:rPr lang="en-US" sz="4400" dirty="0" smtClean="0"/>
              <a:t>Believing, seeing and feeling the perfection as </a:t>
            </a:r>
            <a:r>
              <a:rPr lang="en-US" sz="4400" u="sng" dirty="0" smtClean="0"/>
              <a:t>already complete</a:t>
            </a:r>
            <a:r>
              <a:rPr lang="en-US" sz="4400" dirty="0" smtClean="0"/>
              <a:t> is the way we step into our perfection.</a:t>
            </a:r>
            <a:endParaRPr lang="en-US" sz="4400" i="1" dirty="0"/>
          </a:p>
        </p:txBody>
      </p:sp>
    </p:spTree>
    <p:extLst>
      <p:ext uri="{BB962C8B-B14F-4D97-AF65-F5344CB8AC3E}">
        <p14:creationId xmlns:p14="http://schemas.microsoft.com/office/powerpoint/2010/main" val="88113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772400" cy="4572000"/>
          </a:xfrm>
        </p:spPr>
        <p:txBody>
          <a:bodyPr>
            <a:noAutofit/>
          </a:bodyPr>
          <a:lstStyle/>
          <a:p>
            <a:r>
              <a:rPr lang="en-US" sz="5400" dirty="0" smtClean="0"/>
              <a:t>12 things Christ provided at Calvary which we are to </a:t>
            </a:r>
            <a:r>
              <a:rPr lang="en-US" sz="5400" u="sng" dirty="0" smtClean="0"/>
              <a:t>believe</a:t>
            </a:r>
            <a:r>
              <a:rPr lang="en-US" sz="5400" dirty="0" smtClean="0"/>
              <a:t>, </a:t>
            </a:r>
            <a:r>
              <a:rPr lang="en-US" sz="5400" u="sng" dirty="0">
                <a:solidFill>
                  <a:srgbClr val="C00000"/>
                </a:solidFill>
              </a:rPr>
              <a:t>see</a:t>
            </a:r>
            <a:r>
              <a:rPr lang="en-US" sz="5400" dirty="0">
                <a:solidFill>
                  <a:srgbClr val="C00000"/>
                </a:solidFill>
              </a:rPr>
              <a:t>, </a:t>
            </a:r>
            <a:r>
              <a:rPr lang="en-US" sz="5400" u="sng" dirty="0" smtClean="0">
                <a:solidFill>
                  <a:srgbClr val="C00000"/>
                </a:solidFill>
              </a:rPr>
              <a:t>feel</a:t>
            </a:r>
            <a:r>
              <a:rPr lang="en-US" sz="5400" dirty="0" smtClean="0">
                <a:solidFill>
                  <a:srgbClr val="C00000"/>
                </a:solidFill>
              </a:rPr>
              <a:t>, </a:t>
            </a:r>
            <a:r>
              <a:rPr lang="en-US" sz="5400" u="sng" dirty="0" smtClean="0"/>
              <a:t>speak</a:t>
            </a:r>
            <a:r>
              <a:rPr lang="en-US" sz="5400" dirty="0" smtClean="0"/>
              <a:t> and </a:t>
            </a:r>
            <a:r>
              <a:rPr lang="en-US" sz="5400" u="sng" dirty="0" smtClean="0"/>
              <a:t>experience</a:t>
            </a:r>
            <a:r>
              <a:rPr lang="en-US" sz="5400" dirty="0" smtClean="0"/>
              <a:t>. </a:t>
            </a:r>
            <a:br>
              <a:rPr lang="en-US" sz="5400" dirty="0" smtClean="0"/>
            </a:br>
            <a:r>
              <a:rPr lang="en-US" sz="5400" dirty="0">
                <a:solidFill>
                  <a:srgbClr val="C00000"/>
                </a:solidFill>
              </a:rPr>
              <a:t>P</a:t>
            </a:r>
            <a:r>
              <a:rPr lang="en-US" sz="5400" dirty="0" smtClean="0">
                <a:solidFill>
                  <a:srgbClr val="C00000"/>
                </a:solidFill>
              </a:rPr>
              <a:t>ictures below are in red</a:t>
            </a:r>
            <a:endParaRPr lang="en-US" sz="5400" dirty="0">
              <a:solidFill>
                <a:srgbClr val="C00000"/>
              </a:solidFill>
            </a:endParaRPr>
          </a:p>
        </p:txBody>
      </p:sp>
    </p:spTree>
    <p:extLst>
      <p:ext uri="{BB962C8B-B14F-4D97-AF65-F5344CB8AC3E}">
        <p14:creationId xmlns:p14="http://schemas.microsoft.com/office/powerpoint/2010/main" val="4283654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a:bodyPr>
          <a:lstStyle/>
          <a:p>
            <a:pPr marL="914400" indent="-914400" algn="l">
              <a:buAutoNum type="arabicPeriod"/>
            </a:pPr>
            <a:r>
              <a:rPr lang="en-US" sz="5400" dirty="0" smtClean="0"/>
              <a:t>I now have </a:t>
            </a:r>
            <a:r>
              <a:rPr lang="en-US" sz="5400" dirty="0"/>
              <a:t>the </a:t>
            </a:r>
            <a:r>
              <a:rPr lang="en-US" sz="5400" b="1" dirty="0"/>
              <a:t>Holy </a:t>
            </a:r>
            <a:r>
              <a:rPr lang="en-US" sz="5400" b="1" dirty="0" smtClean="0"/>
              <a:t>Spirit:</a:t>
            </a:r>
            <a:r>
              <a:rPr lang="en-US" sz="5400" dirty="0" smtClean="0"/>
              <a:t>  </a:t>
            </a:r>
          </a:p>
          <a:p>
            <a:r>
              <a:rPr lang="en-US" sz="5400" i="1" dirty="0" smtClean="0">
                <a:solidFill>
                  <a:srgbClr val="008EBF"/>
                </a:solidFill>
              </a:rPr>
              <a:t>We </a:t>
            </a:r>
            <a:r>
              <a:rPr lang="en-US" sz="5400" i="1" dirty="0">
                <a:solidFill>
                  <a:srgbClr val="008EBF"/>
                </a:solidFill>
              </a:rPr>
              <a:t>receive the promise of the Spirit through faith </a:t>
            </a:r>
            <a:r>
              <a:rPr lang="en-US" sz="4400" dirty="0">
                <a:solidFill>
                  <a:srgbClr val="008EBF"/>
                </a:solidFill>
              </a:rPr>
              <a:t>(Gal. 3:13-14</a:t>
            </a:r>
            <a:r>
              <a:rPr lang="en-US" sz="4400" dirty="0" smtClean="0">
                <a:solidFill>
                  <a:srgbClr val="008EBF"/>
                </a:solidFill>
              </a:rPr>
              <a:t>).</a:t>
            </a:r>
            <a:r>
              <a:rPr lang="en-US" sz="5400" dirty="0"/>
              <a:t> </a:t>
            </a:r>
            <a:r>
              <a:rPr lang="en-US" sz="5400" dirty="0" smtClean="0">
                <a:solidFill>
                  <a:srgbClr val="C00000"/>
                </a:solidFill>
              </a:rPr>
              <a:t>A ball </a:t>
            </a:r>
            <a:r>
              <a:rPr lang="en-US" sz="5400" dirty="0">
                <a:solidFill>
                  <a:srgbClr val="C00000"/>
                </a:solidFill>
              </a:rPr>
              <a:t>of </a:t>
            </a:r>
            <a:r>
              <a:rPr lang="en-US" sz="5400" dirty="0" smtClean="0">
                <a:solidFill>
                  <a:srgbClr val="C00000"/>
                </a:solidFill>
              </a:rPr>
              <a:t>light </a:t>
            </a:r>
            <a:r>
              <a:rPr lang="en-US" sz="5400" dirty="0">
                <a:solidFill>
                  <a:srgbClr val="C00000"/>
                </a:solidFill>
              </a:rPr>
              <a:t>in </a:t>
            </a:r>
            <a:r>
              <a:rPr lang="en-US" sz="5400" dirty="0" smtClean="0">
                <a:solidFill>
                  <a:srgbClr val="C00000"/>
                </a:solidFill>
              </a:rPr>
              <a:t>my gut!</a:t>
            </a:r>
            <a:endParaRPr lang="en-US" sz="5400" dirty="0">
              <a:solidFill>
                <a:srgbClr val="C00000"/>
              </a:solidFill>
            </a:endParaRPr>
          </a:p>
          <a:p>
            <a:pPr algn="l"/>
            <a:endParaRPr lang="en-US" sz="5400" dirty="0">
              <a:solidFill>
                <a:srgbClr val="008EBF"/>
              </a:solidFill>
            </a:endParaRPr>
          </a:p>
        </p:txBody>
      </p:sp>
    </p:spTree>
    <p:extLst>
      <p:ext uri="{BB962C8B-B14F-4D97-AF65-F5344CB8AC3E}">
        <p14:creationId xmlns:p14="http://schemas.microsoft.com/office/powerpoint/2010/main" val="4291351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a:bodyPr>
          <a:lstStyle/>
          <a:p>
            <a:pPr marL="0" lvl="0" indent="0">
              <a:buNone/>
            </a:pPr>
            <a:r>
              <a:rPr lang="en-US" sz="5400" dirty="0" smtClean="0"/>
              <a:t>2. I </a:t>
            </a:r>
            <a:r>
              <a:rPr lang="en-US" sz="5400" dirty="0"/>
              <a:t>now </a:t>
            </a:r>
            <a:r>
              <a:rPr lang="en-US" sz="5400" b="1" dirty="0"/>
              <a:t>commune</a:t>
            </a:r>
            <a:r>
              <a:rPr lang="en-US" sz="5400" dirty="0"/>
              <a:t> with </a:t>
            </a:r>
            <a:r>
              <a:rPr lang="en-US" sz="5400" dirty="0" smtClean="0"/>
              <a:t>God: </a:t>
            </a:r>
            <a:r>
              <a:rPr lang="en-US" sz="5400" i="1" dirty="0" smtClean="0"/>
              <a:t>They </a:t>
            </a:r>
            <a:r>
              <a:rPr lang="en-US" sz="5400" i="1" dirty="0"/>
              <a:t>may be one, just as We are one </a:t>
            </a:r>
            <a:r>
              <a:rPr lang="en-US" sz="5400" dirty="0"/>
              <a:t>(Jn. 17:22</a:t>
            </a:r>
            <a:r>
              <a:rPr lang="en-US" sz="5400" dirty="0" smtClean="0"/>
              <a:t>). </a:t>
            </a:r>
          </a:p>
          <a:p>
            <a:pPr marL="0" lvl="0" indent="0" algn="ctr">
              <a:buNone/>
            </a:pPr>
            <a:r>
              <a:rPr lang="en-US" sz="5400" dirty="0" smtClean="0">
                <a:solidFill>
                  <a:srgbClr val="C00000"/>
                </a:solidFill>
              </a:rPr>
              <a:t>I take daily strolls with Him in His garden, His earth!</a:t>
            </a:r>
            <a:endParaRPr lang="en-US" sz="5400" dirty="0">
              <a:solidFill>
                <a:srgbClr val="C00000"/>
              </a:solidFill>
            </a:endParaRP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0359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buNone/>
            </a:pPr>
            <a:r>
              <a:rPr lang="en-US" sz="5400" dirty="0" smtClean="0">
                <a:latin typeface="Garamond" panose="02020404030301010803" pitchFamily="18" charset="0"/>
              </a:rPr>
              <a:t>3. </a:t>
            </a:r>
            <a:r>
              <a:rPr lang="en-US" sz="5400" dirty="0"/>
              <a:t>I now have </a:t>
            </a:r>
            <a:r>
              <a:rPr lang="en-US" sz="5400" dirty="0" smtClean="0"/>
              <a:t>new insides: </a:t>
            </a:r>
            <a:r>
              <a:rPr lang="en-US" sz="5400" i="1" dirty="0" smtClean="0"/>
              <a:t>A </a:t>
            </a:r>
            <a:r>
              <a:rPr lang="en-US" sz="5400" i="1" dirty="0"/>
              <a:t>new heart and a new spirit I </a:t>
            </a:r>
            <a:r>
              <a:rPr lang="en-US" sz="5400" i="1" dirty="0" smtClean="0"/>
              <a:t>give </a:t>
            </a:r>
            <a:r>
              <a:rPr lang="en-US" sz="5400" i="1" dirty="0"/>
              <a:t>you </a:t>
            </a:r>
            <a:r>
              <a:rPr lang="en-US" sz="5400" dirty="0"/>
              <a:t>(Ezek. 36:26</a:t>
            </a:r>
            <a:r>
              <a:rPr lang="en-US" sz="5400" dirty="0" smtClean="0"/>
              <a:t>). </a:t>
            </a:r>
          </a:p>
          <a:p>
            <a:pPr marL="0" indent="0" algn="ctr">
              <a:buNone/>
            </a:pPr>
            <a:r>
              <a:rPr lang="en-US" sz="5400" dirty="0" smtClean="0">
                <a:solidFill>
                  <a:srgbClr val="C00000"/>
                </a:solidFill>
              </a:rPr>
              <a:t>My heart is soft, healed, </a:t>
            </a:r>
            <a:br>
              <a:rPr lang="en-US" sz="5400" dirty="0" smtClean="0">
                <a:solidFill>
                  <a:srgbClr val="C00000"/>
                </a:solidFill>
              </a:rPr>
            </a:br>
            <a:r>
              <a:rPr lang="en-US" sz="5400" dirty="0" smtClean="0">
                <a:solidFill>
                  <a:srgbClr val="C00000"/>
                </a:solidFill>
              </a:rPr>
              <a:t>pulsating with life!</a:t>
            </a:r>
            <a:endParaRPr lang="en-US" sz="5400" dirty="0">
              <a:solidFill>
                <a:srgbClr val="C00000"/>
              </a:solidFill>
            </a:endParaRPr>
          </a:p>
        </p:txBody>
      </p:sp>
    </p:spTree>
    <p:extLst>
      <p:ext uri="{BB962C8B-B14F-4D97-AF65-F5344CB8AC3E}">
        <p14:creationId xmlns:p14="http://schemas.microsoft.com/office/powerpoint/2010/main" val="524208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lvl="0" indent="0">
              <a:buNone/>
            </a:pPr>
            <a:r>
              <a:rPr lang="en-US" sz="4800" dirty="0" smtClean="0"/>
              <a:t>4. I </a:t>
            </a:r>
            <a:r>
              <a:rPr lang="en-US" sz="4800" dirty="0"/>
              <a:t>now have </a:t>
            </a:r>
            <a:r>
              <a:rPr lang="en-US" sz="4800" b="1" dirty="0"/>
              <a:t>power over </a:t>
            </a:r>
            <a:r>
              <a:rPr lang="en-US" sz="4800" b="1" dirty="0" smtClean="0"/>
              <a:t>sin</a:t>
            </a:r>
            <a:r>
              <a:rPr lang="en-US" sz="4800" dirty="0" smtClean="0"/>
              <a:t> </a:t>
            </a:r>
            <a:endParaRPr lang="en-US" sz="4800" b="1" dirty="0"/>
          </a:p>
          <a:p>
            <a:pPr marL="400050" lvl="1" indent="0">
              <a:buNone/>
            </a:pPr>
            <a:r>
              <a:rPr lang="en-US" sz="5000" i="1" dirty="0" smtClean="0"/>
              <a:t>We </a:t>
            </a:r>
            <a:r>
              <a:rPr lang="en-US" sz="5000" i="1" dirty="0"/>
              <a:t>die to sin and live to righteousness </a:t>
            </a:r>
            <a:r>
              <a:rPr lang="en-US" sz="5000" dirty="0"/>
              <a:t>(1 Pet. 2:24</a:t>
            </a:r>
            <a:r>
              <a:rPr lang="en-US" sz="5000" dirty="0" smtClean="0"/>
              <a:t>).</a:t>
            </a:r>
          </a:p>
          <a:p>
            <a:pPr marL="400050" lvl="1" indent="0" algn="ctr">
              <a:buNone/>
            </a:pPr>
            <a:r>
              <a:rPr lang="en-US" sz="5000" dirty="0" smtClean="0">
                <a:solidFill>
                  <a:srgbClr val="C00000"/>
                </a:solidFill>
              </a:rPr>
              <a:t>The harness of sin is thrown off! I’M FREE!</a:t>
            </a:r>
            <a:endParaRPr lang="en-US" sz="5000" dirty="0">
              <a:solidFill>
                <a:srgbClr val="C00000"/>
              </a:solidFill>
            </a:endParaRP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3518579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lnSpcReduction="10000"/>
          </a:bodyPr>
          <a:lstStyle/>
          <a:p>
            <a:r>
              <a:rPr lang="en-US" sz="5400" dirty="0" smtClean="0">
                <a:latin typeface="Garamond" panose="02020404030301010803" pitchFamily="18" charset="0"/>
              </a:rPr>
              <a:t>5. </a:t>
            </a:r>
            <a:r>
              <a:rPr lang="en-US" sz="5400" dirty="0"/>
              <a:t>I now have </a:t>
            </a:r>
            <a:r>
              <a:rPr lang="en-US" sz="5400" b="1" dirty="0"/>
              <a:t>God’s glory</a:t>
            </a:r>
            <a:r>
              <a:rPr lang="en-US" sz="5400" dirty="0"/>
              <a:t> </a:t>
            </a:r>
            <a:r>
              <a:rPr lang="en-US" sz="5400" i="1" dirty="0" smtClean="0"/>
              <a:t>The </a:t>
            </a:r>
            <a:r>
              <a:rPr lang="en-US" sz="5400" i="1" dirty="0"/>
              <a:t>glory which You have given Me I have given to them </a:t>
            </a:r>
            <a:r>
              <a:rPr lang="en-US" dirty="0"/>
              <a:t>(Jn. 17:22). </a:t>
            </a:r>
            <a:r>
              <a:rPr lang="en-US" sz="5400" dirty="0" smtClean="0"/>
              <a:t/>
            </a:r>
            <a:br>
              <a:rPr lang="en-US" sz="5400" dirty="0" smtClean="0"/>
            </a:br>
            <a:endParaRPr lang="en-US" sz="5400" dirty="0" smtClean="0"/>
          </a:p>
          <a:p>
            <a:r>
              <a:rPr lang="en-US" sz="5400" dirty="0" smtClean="0">
                <a:solidFill>
                  <a:srgbClr val="C00000"/>
                </a:solidFill>
              </a:rPr>
              <a:t>I glow with God’s glory</a:t>
            </a:r>
            <a:endParaRPr lang="en-US" sz="5400" dirty="0">
              <a:solidFill>
                <a:srgbClr val="C00000"/>
              </a:solidFill>
            </a:endParaRPr>
          </a:p>
        </p:txBody>
      </p:sp>
    </p:spTree>
    <p:extLst>
      <p:ext uri="{BB962C8B-B14F-4D97-AF65-F5344CB8AC3E}">
        <p14:creationId xmlns:p14="http://schemas.microsoft.com/office/powerpoint/2010/main" val="717896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lnSpcReduction="20000"/>
          </a:bodyPr>
          <a:lstStyle/>
          <a:p>
            <a:pPr lvl="0" algn="l"/>
            <a:r>
              <a:rPr lang="en-US" sz="5400" dirty="0" smtClean="0">
                <a:latin typeface="Garamond" panose="02020404030301010803" pitchFamily="18" charset="0"/>
              </a:rPr>
              <a:t>6. </a:t>
            </a:r>
            <a:r>
              <a:rPr lang="en-US" sz="5400" dirty="0"/>
              <a:t>I </a:t>
            </a:r>
            <a:r>
              <a:rPr lang="en-US" sz="5400" dirty="0" smtClean="0"/>
              <a:t>now </a:t>
            </a:r>
            <a:r>
              <a:rPr lang="en-US" sz="5400" dirty="0"/>
              <a:t>am </a:t>
            </a:r>
            <a:r>
              <a:rPr lang="en-US" sz="5400" dirty="0" smtClean="0"/>
              <a:t>righteous </a:t>
            </a:r>
          </a:p>
          <a:p>
            <a:pPr lvl="0"/>
            <a:r>
              <a:rPr lang="en-US" sz="5400" dirty="0"/>
              <a:t>W</a:t>
            </a:r>
            <a:r>
              <a:rPr lang="en-US" sz="5400" i="1" dirty="0" smtClean="0"/>
              <a:t>e </a:t>
            </a:r>
            <a:r>
              <a:rPr lang="en-US" sz="5400" i="1" dirty="0"/>
              <a:t>might become the righteousness of God in Him</a:t>
            </a:r>
            <a:r>
              <a:rPr lang="en-US" sz="5400" dirty="0"/>
              <a:t> </a:t>
            </a:r>
            <a:r>
              <a:rPr lang="en-US" sz="5400" dirty="0" smtClean="0"/>
              <a:t/>
            </a:r>
            <a:br>
              <a:rPr lang="en-US" sz="5400" dirty="0" smtClean="0"/>
            </a:br>
            <a:r>
              <a:rPr lang="en-US" sz="4800" dirty="0" smtClean="0"/>
              <a:t>(</a:t>
            </a:r>
            <a:r>
              <a:rPr lang="en-US" sz="4800" dirty="0"/>
              <a:t>2 Cor. 5:21</a:t>
            </a:r>
            <a:r>
              <a:rPr lang="en-US" sz="4800" dirty="0" smtClean="0"/>
              <a:t>) </a:t>
            </a:r>
          </a:p>
          <a:p>
            <a:pPr lvl="0"/>
            <a:r>
              <a:rPr lang="en-US" sz="5400" dirty="0" smtClean="0">
                <a:solidFill>
                  <a:srgbClr val="C00000"/>
                </a:solidFill>
              </a:rPr>
              <a:t>I put on </a:t>
            </a:r>
            <a:r>
              <a:rPr lang="en-US" sz="5400" dirty="0">
                <a:solidFill>
                  <a:srgbClr val="C00000"/>
                </a:solidFill>
              </a:rPr>
              <a:t>a robe of </a:t>
            </a:r>
            <a:r>
              <a:rPr lang="en-US" sz="5400" dirty="0" smtClean="0">
                <a:solidFill>
                  <a:srgbClr val="C00000"/>
                </a:solidFill>
              </a:rPr>
              <a:t>white, which is His righteousness!</a:t>
            </a:r>
            <a:endParaRPr lang="en-US" sz="5400" dirty="0">
              <a:solidFill>
                <a:srgbClr val="C00000"/>
              </a:solidFill>
            </a:endParaRPr>
          </a:p>
        </p:txBody>
      </p:sp>
    </p:spTree>
    <p:extLst>
      <p:ext uri="{BB962C8B-B14F-4D97-AF65-F5344CB8AC3E}">
        <p14:creationId xmlns:p14="http://schemas.microsoft.com/office/powerpoint/2010/main" val="3069695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lnSpcReduction="10000"/>
          </a:bodyPr>
          <a:lstStyle/>
          <a:p>
            <a:pPr algn="l"/>
            <a:r>
              <a:rPr lang="en-US" sz="5400" dirty="0" smtClean="0">
                <a:latin typeface="Garamond" panose="02020404030301010803" pitchFamily="18" charset="0"/>
              </a:rPr>
              <a:t>7. </a:t>
            </a:r>
            <a:r>
              <a:rPr lang="en-US" sz="4400" dirty="0"/>
              <a:t>I now am </a:t>
            </a:r>
            <a:r>
              <a:rPr lang="en-US" sz="4400" b="1" dirty="0"/>
              <a:t>healed physically</a:t>
            </a:r>
            <a:r>
              <a:rPr lang="en-US" sz="4400" dirty="0"/>
              <a:t> </a:t>
            </a:r>
          </a:p>
          <a:p>
            <a:pPr lvl="1"/>
            <a:r>
              <a:rPr lang="en-US" sz="5400" i="1" dirty="0" smtClean="0">
                <a:solidFill>
                  <a:srgbClr val="008EBF"/>
                </a:solidFill>
              </a:rPr>
              <a:t>By </a:t>
            </a:r>
            <a:r>
              <a:rPr lang="en-US" sz="5400" i="1" dirty="0">
                <a:solidFill>
                  <a:srgbClr val="008EBF"/>
                </a:solidFill>
              </a:rPr>
              <a:t>His </a:t>
            </a:r>
            <a:r>
              <a:rPr lang="en-US" sz="5400" i="1" u="sng" dirty="0">
                <a:solidFill>
                  <a:srgbClr val="008EBF"/>
                </a:solidFill>
              </a:rPr>
              <a:t>wounds</a:t>
            </a:r>
            <a:r>
              <a:rPr lang="en-US" sz="5400" i="1" dirty="0">
                <a:solidFill>
                  <a:srgbClr val="008EBF"/>
                </a:solidFill>
              </a:rPr>
              <a:t> you were </a:t>
            </a:r>
            <a:r>
              <a:rPr lang="en-US" sz="5400" i="1" u="sng" dirty="0">
                <a:solidFill>
                  <a:srgbClr val="008EBF"/>
                </a:solidFill>
              </a:rPr>
              <a:t>healed</a:t>
            </a:r>
            <a:r>
              <a:rPr lang="en-US" sz="5400" i="1" dirty="0">
                <a:solidFill>
                  <a:srgbClr val="008EBF"/>
                </a:solidFill>
              </a:rPr>
              <a:t> </a:t>
            </a:r>
            <a:r>
              <a:rPr lang="en-US" sz="4800" dirty="0">
                <a:solidFill>
                  <a:srgbClr val="008EBF"/>
                </a:solidFill>
              </a:rPr>
              <a:t>(1 Pet. 2:24</a:t>
            </a:r>
            <a:r>
              <a:rPr lang="en-US" sz="4800" dirty="0" smtClean="0">
                <a:solidFill>
                  <a:srgbClr val="008EBF"/>
                </a:solidFill>
              </a:rPr>
              <a:t>). </a:t>
            </a:r>
          </a:p>
          <a:p>
            <a:pPr lvl="1"/>
            <a:endParaRPr lang="en-US" sz="4800" dirty="0" smtClean="0">
              <a:solidFill>
                <a:srgbClr val="C00000"/>
              </a:solidFill>
            </a:endParaRPr>
          </a:p>
          <a:p>
            <a:pPr lvl="1"/>
            <a:r>
              <a:rPr lang="en-US" sz="4800" dirty="0" smtClean="0">
                <a:solidFill>
                  <a:srgbClr val="C00000"/>
                </a:solidFill>
              </a:rPr>
              <a:t>My body is vibrant, healthy.</a:t>
            </a:r>
            <a:endParaRPr lang="en-US" sz="4800" dirty="0">
              <a:solidFill>
                <a:srgbClr val="C00000"/>
              </a:solidFill>
            </a:endParaRPr>
          </a:p>
        </p:txBody>
      </p:sp>
    </p:spTree>
    <p:extLst>
      <p:ext uri="{BB962C8B-B14F-4D97-AF65-F5344CB8AC3E}">
        <p14:creationId xmlns:p14="http://schemas.microsoft.com/office/powerpoint/2010/main" val="1600955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lvl="0" indent="0">
              <a:buNone/>
            </a:pPr>
            <a:r>
              <a:rPr lang="en-US" sz="4000" dirty="0" smtClean="0"/>
              <a:t>8. </a:t>
            </a:r>
            <a:r>
              <a:rPr lang="en-US" sz="4000" dirty="0"/>
              <a:t>I now am </a:t>
            </a:r>
            <a:r>
              <a:rPr lang="en-US" sz="4000" b="1" dirty="0"/>
              <a:t>financially prosperous</a:t>
            </a:r>
            <a:r>
              <a:rPr lang="en-US" sz="4000" dirty="0"/>
              <a:t> </a:t>
            </a:r>
          </a:p>
          <a:p>
            <a:pPr marL="0" lvl="0" indent="0" algn="ctr">
              <a:buNone/>
            </a:pPr>
            <a:r>
              <a:rPr lang="en-US" sz="5400" i="1" dirty="0" smtClean="0"/>
              <a:t>You </a:t>
            </a:r>
            <a:r>
              <a:rPr lang="en-US" sz="5400" i="1" dirty="0"/>
              <a:t>through His poverty might </a:t>
            </a:r>
            <a:r>
              <a:rPr lang="en-US" sz="5400" i="1" dirty="0" smtClean="0"/>
              <a:t>become </a:t>
            </a:r>
            <a:r>
              <a:rPr lang="en-US" sz="5400" i="1" dirty="0"/>
              <a:t>rich </a:t>
            </a:r>
            <a:r>
              <a:rPr lang="en-US" sz="5400" dirty="0"/>
              <a:t>(2 Cor. </a:t>
            </a:r>
            <a:r>
              <a:rPr lang="en-US" sz="5400" dirty="0" smtClean="0"/>
              <a:t>8:9)</a:t>
            </a:r>
          </a:p>
          <a:p>
            <a:pPr marL="0" lvl="0" indent="0" algn="ctr">
              <a:buNone/>
            </a:pPr>
            <a:r>
              <a:rPr lang="en-US" sz="5400" dirty="0" smtClean="0">
                <a:solidFill>
                  <a:srgbClr val="C00000"/>
                </a:solidFill>
                <a:latin typeface="Garamond" panose="02020404030301010803" pitchFamily="18" charset="0"/>
              </a:rPr>
              <a:t>I have more than enough which I share freely!</a:t>
            </a:r>
            <a:endParaRPr lang="en-US" sz="5400"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301876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61950"/>
            <a:ext cx="7696200" cy="4343400"/>
          </a:xfrm>
        </p:spPr>
        <p:txBody>
          <a:bodyPr>
            <a:normAutofit/>
          </a:bodyPr>
          <a:lstStyle/>
          <a:p>
            <a:pPr lvl="0"/>
            <a:r>
              <a:rPr lang="en-US" sz="5400" dirty="0" smtClean="0"/>
              <a:t>These </a:t>
            </a:r>
            <a:r>
              <a:rPr lang="en-US" sz="5400" dirty="0"/>
              <a:t>emotions are spirit realities, </a:t>
            </a:r>
            <a:r>
              <a:rPr lang="en-US" sz="5400" dirty="0" smtClean="0">
                <a:solidFill>
                  <a:srgbClr val="C00000"/>
                </a:solidFill>
              </a:rPr>
              <a:t>arising </a:t>
            </a:r>
            <a:r>
              <a:rPr lang="en-US" sz="5400" dirty="0">
                <a:solidFill>
                  <a:srgbClr val="C00000"/>
                </a:solidFill>
              </a:rPr>
              <a:t>from the Holy Spirit</a:t>
            </a:r>
            <a:r>
              <a:rPr lang="en-US" sz="5400" dirty="0"/>
              <a:t>. </a:t>
            </a:r>
            <a:r>
              <a:rPr lang="en-US" sz="5400" dirty="0" smtClean="0"/>
              <a:t>So not mental constructs, not fake, but </a:t>
            </a:r>
            <a:r>
              <a:rPr lang="en-US" sz="5400" u="sng" dirty="0" smtClean="0"/>
              <a:t>true</a:t>
            </a:r>
            <a:r>
              <a:rPr lang="en-US" sz="5400" dirty="0" smtClean="0"/>
              <a:t> emotions in our hearts.</a:t>
            </a:r>
            <a:endParaRPr lang="en-US" sz="5400" dirty="0">
              <a:latin typeface="Garamond" panose="02020404030301010803" pitchFamily="18" charset="0"/>
            </a:endParaRPr>
          </a:p>
        </p:txBody>
      </p:sp>
    </p:spTree>
    <p:extLst>
      <p:ext uri="{BB962C8B-B14F-4D97-AF65-F5344CB8AC3E}">
        <p14:creationId xmlns:p14="http://schemas.microsoft.com/office/powerpoint/2010/main" val="3449169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09550"/>
            <a:ext cx="7543800" cy="4648200"/>
          </a:xfrm>
        </p:spPr>
        <p:txBody>
          <a:bodyPr>
            <a:noAutofit/>
          </a:bodyPr>
          <a:lstStyle/>
          <a:p>
            <a:pPr marL="0" lvl="0" indent="0">
              <a:buNone/>
            </a:pPr>
            <a:r>
              <a:rPr lang="en-US" sz="5400" dirty="0" smtClean="0">
                <a:latin typeface="Garamond" panose="02020404030301010803" pitchFamily="18" charset="0"/>
              </a:rPr>
              <a:t>9. </a:t>
            </a:r>
            <a:r>
              <a:rPr lang="en-US" sz="5400" dirty="0"/>
              <a:t>I now have </a:t>
            </a:r>
            <a:r>
              <a:rPr lang="en-US" sz="5400" b="1" dirty="0"/>
              <a:t>hope</a:t>
            </a:r>
            <a:r>
              <a:rPr lang="en-US" sz="5400" dirty="0"/>
              <a:t> </a:t>
            </a:r>
            <a:endParaRPr lang="en-US" sz="5400" dirty="0" smtClean="0"/>
          </a:p>
          <a:p>
            <a:pPr marL="400050" lvl="1" indent="0" algn="ctr">
              <a:buNone/>
            </a:pPr>
            <a:r>
              <a:rPr lang="en-US" sz="6000" i="1" dirty="0" smtClean="0"/>
              <a:t>Christ </a:t>
            </a:r>
            <a:r>
              <a:rPr lang="en-US" sz="6000" i="1" dirty="0"/>
              <a:t>in you, the hope of glory </a:t>
            </a:r>
            <a:r>
              <a:rPr lang="en-US" sz="4400" dirty="0"/>
              <a:t>(Col. 1:27).</a:t>
            </a:r>
            <a:r>
              <a:rPr lang="en-US" sz="5000" dirty="0"/>
              <a:t> </a:t>
            </a:r>
          </a:p>
          <a:p>
            <a:pPr marL="0" indent="0" algn="ctr">
              <a:buNone/>
            </a:pPr>
            <a:r>
              <a:rPr lang="en-US" sz="4800" dirty="0" smtClean="0">
                <a:solidFill>
                  <a:srgbClr val="C00000"/>
                </a:solidFill>
              </a:rPr>
              <a:t>The OVERCOMER living within  wins every time!</a:t>
            </a:r>
            <a:endParaRPr lang="en-US" sz="4800" dirty="0">
              <a:solidFill>
                <a:srgbClr val="C00000"/>
              </a:solidFill>
            </a:endParaRPr>
          </a:p>
        </p:txBody>
      </p:sp>
    </p:spTree>
    <p:extLst>
      <p:ext uri="{BB962C8B-B14F-4D97-AF65-F5344CB8AC3E}">
        <p14:creationId xmlns:p14="http://schemas.microsoft.com/office/powerpoint/2010/main" val="2000029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77500" lnSpcReduction="20000"/>
          </a:bodyPr>
          <a:lstStyle/>
          <a:p>
            <a:pPr lvl="0" algn="l"/>
            <a:r>
              <a:rPr lang="en-US" sz="5400" dirty="0" smtClean="0">
                <a:latin typeface="Garamond" panose="02020404030301010803" pitchFamily="18" charset="0"/>
              </a:rPr>
              <a:t>10. </a:t>
            </a:r>
            <a:r>
              <a:rPr lang="en-US" sz="5400" dirty="0"/>
              <a:t>I now have </a:t>
            </a:r>
            <a:r>
              <a:rPr lang="en-US" sz="5400" b="1" dirty="0"/>
              <a:t>peace </a:t>
            </a:r>
            <a:endParaRPr lang="en-US" sz="5400" dirty="0"/>
          </a:p>
          <a:p>
            <a:pPr lvl="0"/>
            <a:r>
              <a:rPr lang="en-US" sz="7000" i="1" dirty="0" smtClean="0"/>
              <a:t>The </a:t>
            </a:r>
            <a:r>
              <a:rPr lang="en-US" sz="7000" i="1" u="sng" dirty="0"/>
              <a:t>peace</a:t>
            </a:r>
            <a:r>
              <a:rPr lang="en-US" sz="7000" i="1" dirty="0"/>
              <a:t> of God, </a:t>
            </a:r>
            <a:r>
              <a:rPr lang="en-US" sz="7000" i="1" dirty="0" smtClean="0"/>
              <a:t>will </a:t>
            </a:r>
            <a:r>
              <a:rPr lang="en-US" sz="7000" i="1" dirty="0"/>
              <a:t>guard your hearts and minds through Christ Jesus </a:t>
            </a:r>
            <a:r>
              <a:rPr lang="en-US" sz="6200" dirty="0"/>
              <a:t>(Phil. 4:6,7</a:t>
            </a:r>
            <a:r>
              <a:rPr lang="en-US" sz="6200" dirty="0" smtClean="0"/>
              <a:t>) </a:t>
            </a:r>
          </a:p>
          <a:p>
            <a:pPr lvl="0"/>
            <a:r>
              <a:rPr lang="en-US" sz="7000" dirty="0" smtClean="0">
                <a:solidFill>
                  <a:srgbClr val="C00000"/>
                </a:solidFill>
              </a:rPr>
              <a:t>I am floating on a beach, with no cares or worries.</a:t>
            </a:r>
            <a:endParaRPr lang="en-US" sz="7000" dirty="0">
              <a:solidFill>
                <a:srgbClr val="C00000"/>
              </a:solidFill>
            </a:endParaRP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4004010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a:bodyPr>
          <a:lstStyle/>
          <a:p>
            <a:pPr lvl="0" algn="l"/>
            <a:r>
              <a:rPr lang="en-US" sz="5400" dirty="0" smtClean="0">
                <a:latin typeface="Garamond" panose="02020404030301010803" pitchFamily="18" charset="0"/>
              </a:rPr>
              <a:t>11. </a:t>
            </a:r>
            <a:r>
              <a:rPr lang="en-US" sz="5400" dirty="0"/>
              <a:t>I now am </a:t>
            </a:r>
            <a:r>
              <a:rPr lang="en-US" sz="5400" b="1" dirty="0"/>
              <a:t>part of the family of God</a:t>
            </a:r>
            <a:r>
              <a:rPr lang="en-US" sz="5400" dirty="0"/>
              <a:t> </a:t>
            </a:r>
            <a:endParaRPr lang="en-US" sz="5400" b="1" dirty="0"/>
          </a:p>
          <a:p>
            <a:pPr lvl="0"/>
            <a:r>
              <a:rPr lang="en-US" sz="5400" i="1" dirty="0" smtClean="0"/>
              <a:t>Adoption </a:t>
            </a:r>
            <a:r>
              <a:rPr lang="en-US" sz="5400" i="1" dirty="0"/>
              <a:t>as sons through Jesus Christ </a:t>
            </a:r>
            <a:r>
              <a:rPr lang="en-US" sz="4800" dirty="0" smtClean="0"/>
              <a:t>(</a:t>
            </a:r>
            <a:r>
              <a:rPr lang="en-US" sz="4800" dirty="0"/>
              <a:t>Eph. 1:5) </a:t>
            </a:r>
            <a:r>
              <a:rPr lang="en-US" sz="4800" dirty="0" smtClean="0"/>
              <a:t/>
            </a:r>
            <a:br>
              <a:rPr lang="en-US" sz="4800" dirty="0" smtClean="0"/>
            </a:br>
            <a:r>
              <a:rPr lang="en-US" sz="5200" dirty="0" smtClean="0">
                <a:solidFill>
                  <a:srgbClr val="C00000"/>
                </a:solidFill>
              </a:rPr>
              <a:t>I’m part of a nurturing family.</a:t>
            </a:r>
            <a:endParaRPr lang="en-US" sz="5200" dirty="0">
              <a:solidFill>
                <a:srgbClr val="C00000"/>
              </a:solidFill>
            </a:endParaRP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003878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a:bodyPr>
          <a:lstStyle/>
          <a:p>
            <a:pPr lvl="0"/>
            <a:r>
              <a:rPr lang="en-US" sz="5400" dirty="0" smtClean="0">
                <a:latin typeface="Garamond" panose="02020404030301010803" pitchFamily="18" charset="0"/>
              </a:rPr>
              <a:t>12. </a:t>
            </a:r>
            <a:r>
              <a:rPr lang="en-US" sz="5400" dirty="0"/>
              <a:t>I now have </a:t>
            </a:r>
            <a:r>
              <a:rPr lang="en-US" sz="5400" b="1" dirty="0"/>
              <a:t>eternal </a:t>
            </a:r>
            <a:r>
              <a:rPr lang="en-US" sz="5400" b="1" dirty="0" smtClean="0"/>
              <a:t>life</a:t>
            </a:r>
            <a:br>
              <a:rPr lang="en-US" sz="5400" b="1" dirty="0" smtClean="0"/>
            </a:br>
            <a:r>
              <a:rPr lang="en-US" sz="5400" i="1" dirty="0" smtClean="0"/>
              <a:t>The </a:t>
            </a:r>
            <a:r>
              <a:rPr lang="en-US" sz="5400" i="1" dirty="0"/>
              <a:t>gift of God is eternal life through Jesus Christ our Lord </a:t>
            </a:r>
            <a:r>
              <a:rPr lang="en-US" sz="4800" dirty="0"/>
              <a:t>(Rom. 6:23).</a:t>
            </a:r>
          </a:p>
          <a:p>
            <a:r>
              <a:rPr lang="en-US" sz="5400" dirty="0" smtClean="0">
                <a:solidFill>
                  <a:srgbClr val="C00000"/>
                </a:solidFill>
              </a:rPr>
              <a:t>I’m h</a:t>
            </a:r>
            <a:r>
              <a:rPr lang="en-US" sz="5400" dirty="0" smtClean="0">
                <a:solidFill>
                  <a:srgbClr val="C00000"/>
                </a:solidFill>
                <a:latin typeface="Garamond" panose="02020404030301010803" pitchFamily="18" charset="0"/>
              </a:rPr>
              <a:t>eaven bound!!!</a:t>
            </a:r>
            <a:endParaRPr lang="en-US" sz="5400"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959136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550"/>
            <a:ext cx="8305800" cy="4876800"/>
          </a:xfrm>
        </p:spPr>
        <p:txBody>
          <a:bodyPr>
            <a:normAutofit fontScale="25000" lnSpcReduction="20000"/>
          </a:bodyPr>
          <a:lstStyle/>
          <a:p>
            <a:pPr marL="0" indent="0" algn="ctr">
              <a:buNone/>
            </a:pPr>
            <a:r>
              <a:rPr lang="en-US" sz="13500" b="1" i="1" dirty="0" smtClean="0">
                <a:solidFill>
                  <a:srgbClr val="C00000"/>
                </a:solidFill>
              </a:rPr>
              <a:t>The Cross </a:t>
            </a:r>
            <a:r>
              <a:rPr lang="en-US" sz="13500" b="1" i="1" dirty="0">
                <a:solidFill>
                  <a:srgbClr val="C00000"/>
                </a:solidFill>
              </a:rPr>
              <a:t>has made ME flawless</a:t>
            </a:r>
            <a:r>
              <a:rPr lang="en-US" sz="13500" b="1" i="1" dirty="0" smtClean="0">
                <a:solidFill>
                  <a:srgbClr val="C00000"/>
                </a:solidFill>
              </a:rPr>
              <a:t>!</a:t>
            </a:r>
            <a:endParaRPr lang="en-US" sz="13500" b="1" dirty="0">
              <a:solidFill>
                <a:srgbClr val="C00000"/>
              </a:solidFill>
            </a:endParaRPr>
          </a:p>
          <a:p>
            <a:pPr marL="914400" indent="-914400">
              <a:buFont typeface="+mj-lt"/>
              <a:buAutoNum type="arabicPeriod"/>
            </a:pPr>
            <a:r>
              <a:rPr lang="en-US" sz="19200" i="1" dirty="0" smtClean="0"/>
              <a:t>I have the </a:t>
            </a:r>
            <a:r>
              <a:rPr lang="en-US" sz="19200" i="1" dirty="0"/>
              <a:t>Holy Spirit </a:t>
            </a:r>
          </a:p>
          <a:p>
            <a:pPr marL="914400" lvl="0" indent="-914400">
              <a:buFont typeface="+mj-lt"/>
              <a:buAutoNum type="arabicPeriod"/>
            </a:pPr>
            <a:r>
              <a:rPr lang="en-US" sz="19200" i="1" dirty="0" smtClean="0"/>
              <a:t>I commune </a:t>
            </a:r>
            <a:r>
              <a:rPr lang="en-US" sz="19200" i="1" dirty="0"/>
              <a:t>with God </a:t>
            </a:r>
          </a:p>
          <a:p>
            <a:pPr marL="914400" indent="-914400">
              <a:buFont typeface="+mj-lt"/>
              <a:buAutoNum type="arabicPeriod"/>
            </a:pPr>
            <a:r>
              <a:rPr lang="en-US" sz="19200" i="1" dirty="0" smtClean="0"/>
              <a:t>I have a </a:t>
            </a:r>
            <a:r>
              <a:rPr lang="en-US" sz="19200" i="1" dirty="0"/>
              <a:t>new heart and a new spirit</a:t>
            </a:r>
          </a:p>
          <a:p>
            <a:pPr marL="914400" lvl="0" indent="-914400">
              <a:buFont typeface="+mj-lt"/>
              <a:buAutoNum type="arabicPeriod"/>
            </a:pPr>
            <a:r>
              <a:rPr lang="en-US" sz="19200" i="1" dirty="0" smtClean="0"/>
              <a:t>I have power </a:t>
            </a:r>
            <a:r>
              <a:rPr lang="en-US" sz="19200" i="1" dirty="0"/>
              <a:t>over sin </a:t>
            </a:r>
            <a:endParaRPr lang="en-US" sz="19200" i="1" dirty="0" smtClean="0"/>
          </a:p>
          <a:p>
            <a:pPr marL="914400" indent="-914400">
              <a:buFont typeface="+mj-lt"/>
              <a:buAutoNum type="arabicPeriod"/>
            </a:pPr>
            <a:r>
              <a:rPr lang="en-US" sz="19200" i="1" dirty="0" smtClean="0"/>
              <a:t>I shine with God’s glory </a:t>
            </a:r>
          </a:p>
          <a:p>
            <a:pPr marL="914400" indent="-914400">
              <a:buFont typeface="+mj-lt"/>
              <a:buAutoNum type="arabicPeriod"/>
            </a:pPr>
            <a:r>
              <a:rPr lang="en-US" sz="16800" i="1" dirty="0" smtClean="0"/>
              <a:t>I wear Christ’s </a:t>
            </a:r>
            <a:r>
              <a:rPr lang="en-US" sz="16800" i="1" dirty="0"/>
              <a:t>garment of </a:t>
            </a:r>
            <a:r>
              <a:rPr lang="en-US" sz="16800" i="1" dirty="0" smtClean="0"/>
              <a:t>righteousness</a:t>
            </a:r>
          </a:p>
          <a:p>
            <a:pPr marL="914400" lvl="0" indent="-914400">
              <a:buFont typeface="+mj-lt"/>
              <a:buAutoNum type="arabicPeriod"/>
            </a:pPr>
            <a:endParaRPr lang="en-US" sz="6800" i="1" dirty="0"/>
          </a:p>
        </p:txBody>
      </p:sp>
    </p:spTree>
    <p:extLst>
      <p:ext uri="{BB962C8B-B14F-4D97-AF65-F5344CB8AC3E}">
        <p14:creationId xmlns:p14="http://schemas.microsoft.com/office/powerpoint/2010/main" val="298526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724400"/>
          </a:xfrm>
        </p:spPr>
        <p:txBody>
          <a:bodyPr>
            <a:normAutofit fontScale="40000" lnSpcReduction="20000"/>
          </a:bodyPr>
          <a:lstStyle/>
          <a:p>
            <a:pPr marL="0" indent="0" algn="ctr">
              <a:buNone/>
            </a:pPr>
            <a:r>
              <a:rPr lang="en-US" sz="8400" b="1" i="1" dirty="0" smtClean="0">
                <a:solidFill>
                  <a:srgbClr val="C00000"/>
                </a:solidFill>
              </a:rPr>
              <a:t>The Cross </a:t>
            </a:r>
            <a:r>
              <a:rPr lang="en-US" sz="8400" b="1" i="1" dirty="0">
                <a:solidFill>
                  <a:srgbClr val="C00000"/>
                </a:solidFill>
              </a:rPr>
              <a:t>has made ME flawless</a:t>
            </a:r>
            <a:r>
              <a:rPr lang="en-US" sz="8400" b="1" i="1" dirty="0" smtClean="0">
                <a:solidFill>
                  <a:srgbClr val="C00000"/>
                </a:solidFill>
              </a:rPr>
              <a:t>!</a:t>
            </a:r>
            <a:endParaRPr lang="en-US" sz="8400" b="1" dirty="0">
              <a:solidFill>
                <a:srgbClr val="C00000"/>
              </a:solidFill>
            </a:endParaRPr>
          </a:p>
          <a:p>
            <a:pPr marL="1143000" lvl="0" indent="-1143000">
              <a:buFont typeface="+mj-lt"/>
              <a:buAutoNum type="arabicPeriod" startAt="7"/>
            </a:pPr>
            <a:r>
              <a:rPr lang="en-US" sz="11000" i="1" dirty="0" smtClean="0"/>
              <a:t>I am healed physically</a:t>
            </a:r>
          </a:p>
          <a:p>
            <a:pPr marL="914400" lvl="0" indent="-914400">
              <a:buFont typeface="+mj-lt"/>
              <a:buAutoNum type="arabicPeriod" startAt="7"/>
            </a:pPr>
            <a:r>
              <a:rPr lang="en-US" sz="11000" i="1" dirty="0" smtClean="0"/>
              <a:t>I am financially prosperous</a:t>
            </a:r>
          </a:p>
          <a:p>
            <a:pPr marL="914400" lvl="0" indent="-914400">
              <a:buFont typeface="+mj-lt"/>
              <a:buAutoNum type="arabicPeriod" startAt="7"/>
            </a:pPr>
            <a:r>
              <a:rPr lang="en-US" sz="11000" i="1" dirty="0" smtClean="0"/>
              <a:t>My mind is filled with hope </a:t>
            </a:r>
            <a:r>
              <a:rPr lang="en-US" sz="11000" i="1" dirty="0"/>
              <a:t> </a:t>
            </a:r>
          </a:p>
          <a:p>
            <a:pPr marL="914400" lvl="0" indent="-914400">
              <a:buFont typeface="+mj-lt"/>
              <a:buAutoNum type="arabicPeriod" startAt="7"/>
            </a:pPr>
            <a:r>
              <a:rPr lang="en-US" sz="11000" i="1" dirty="0" smtClean="0"/>
              <a:t>My heart is filled with peace </a:t>
            </a:r>
          </a:p>
          <a:p>
            <a:pPr marL="914400" lvl="0" indent="-914400">
              <a:buFont typeface="+mj-lt"/>
              <a:buAutoNum type="arabicPeriod" startAt="7"/>
            </a:pPr>
            <a:r>
              <a:rPr lang="en-US" sz="11000" i="1" dirty="0" smtClean="0"/>
              <a:t>I am part of the family of God</a:t>
            </a:r>
          </a:p>
          <a:p>
            <a:pPr marL="914400" lvl="0" indent="-914400">
              <a:buFont typeface="+mj-lt"/>
              <a:buAutoNum type="arabicPeriod" startAt="7"/>
            </a:pPr>
            <a:r>
              <a:rPr lang="en-US" sz="11000" i="1" dirty="0" smtClean="0"/>
              <a:t>I have eternal life </a:t>
            </a:r>
            <a:endParaRPr lang="en-US" sz="11000" i="1" dirty="0"/>
          </a:p>
        </p:txBody>
      </p:sp>
    </p:spTree>
    <p:extLst>
      <p:ext uri="{BB962C8B-B14F-4D97-AF65-F5344CB8AC3E}">
        <p14:creationId xmlns:p14="http://schemas.microsoft.com/office/powerpoint/2010/main" val="3769897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85000" lnSpcReduction="10000"/>
          </a:bodyPr>
          <a:lstStyle/>
          <a:p>
            <a:r>
              <a:rPr lang="en-US" sz="5400" dirty="0">
                <a:solidFill>
                  <a:srgbClr val="C00000"/>
                </a:solidFill>
              </a:rPr>
              <a:t>New Creation Celebration </a:t>
            </a:r>
            <a:r>
              <a:rPr lang="en-US" sz="5400" i="1" dirty="0">
                <a:solidFill>
                  <a:srgbClr val="C00000"/>
                </a:solidFill>
              </a:rPr>
              <a:t>- Replacing </a:t>
            </a:r>
            <a:r>
              <a:rPr lang="en-US" sz="5400" b="1" i="1" dirty="0" smtClean="0">
                <a:solidFill>
                  <a:srgbClr val="C00000"/>
                </a:solidFill>
              </a:rPr>
              <a:t>Beliefs </a:t>
            </a:r>
            <a:r>
              <a:rPr lang="en-US" sz="5400" dirty="0">
                <a:solidFill>
                  <a:srgbClr val="C00000"/>
                </a:solidFill>
              </a:rPr>
              <a:t>(22 minutes) </a:t>
            </a:r>
            <a:endParaRPr lang="en-US" sz="5400" dirty="0" smtClean="0">
              <a:solidFill>
                <a:srgbClr val="C00000"/>
              </a:solidFill>
            </a:endParaRPr>
          </a:p>
          <a:p>
            <a:r>
              <a:rPr lang="en-US" sz="5400" dirty="0">
                <a:solidFill>
                  <a:srgbClr val="C00000"/>
                </a:solidFill>
              </a:rPr>
              <a:t>www.cwgministries.org/beliefs</a:t>
            </a:r>
          </a:p>
          <a:p>
            <a:r>
              <a:rPr lang="en-US" sz="5400" dirty="0" smtClean="0"/>
              <a:t>Do </a:t>
            </a:r>
            <a:r>
              <a:rPr lang="en-US" sz="5400" dirty="0"/>
              <a:t>it daily this coming week. Soak in Kingdom reality until you see ONLY </a:t>
            </a:r>
            <a:r>
              <a:rPr lang="en-US" sz="5400" dirty="0" smtClean="0"/>
              <a:t>the Kingdom.</a:t>
            </a:r>
            <a:endParaRPr lang="en-US" sz="5400" dirty="0"/>
          </a:p>
        </p:txBody>
      </p:sp>
    </p:spTree>
    <p:extLst>
      <p:ext uri="{BB962C8B-B14F-4D97-AF65-F5344CB8AC3E}">
        <p14:creationId xmlns:p14="http://schemas.microsoft.com/office/powerpoint/2010/main" val="4167419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15200" cy="4343400"/>
          </a:xfrm>
        </p:spPr>
        <p:txBody>
          <a:bodyPr>
            <a:normAutofit/>
          </a:bodyPr>
          <a:lstStyle/>
          <a:p>
            <a:endParaRPr lang="en-US" sz="54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6" y="0"/>
            <a:ext cx="7997668" cy="5143500"/>
          </a:xfrm>
          <a:prstGeom prst="rect">
            <a:avLst/>
          </a:prstGeom>
        </p:spPr>
      </p:pic>
    </p:spTree>
    <p:extLst>
      <p:ext uri="{BB962C8B-B14F-4D97-AF65-F5344CB8AC3E}">
        <p14:creationId xmlns:p14="http://schemas.microsoft.com/office/powerpoint/2010/main" val="2241317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6600" dirty="0"/>
              <a:t>Session 3 </a:t>
            </a:r>
            <a:endParaRPr lang="en-US" sz="6600" dirty="0" smtClean="0"/>
          </a:p>
          <a:p>
            <a:pPr marL="0" indent="0" algn="ctr">
              <a:buNone/>
            </a:pPr>
            <a:r>
              <a:rPr lang="en-US" sz="6600" dirty="0" smtClean="0"/>
              <a:t> </a:t>
            </a:r>
            <a:r>
              <a:rPr lang="en-US" sz="6600" dirty="0">
                <a:solidFill>
                  <a:srgbClr val="C00000"/>
                </a:solidFill>
              </a:rPr>
              <a:t>How </a:t>
            </a:r>
            <a:r>
              <a:rPr lang="en-US" sz="6600" dirty="0" smtClean="0">
                <a:solidFill>
                  <a:srgbClr val="C00000"/>
                </a:solidFill>
              </a:rPr>
              <a:t>do I </a:t>
            </a:r>
            <a:r>
              <a:rPr lang="en-US" sz="6600" dirty="0">
                <a:solidFill>
                  <a:srgbClr val="C00000"/>
                </a:solidFill>
              </a:rPr>
              <a:t>step from my Old Self to my New </a:t>
            </a:r>
            <a:r>
              <a:rPr lang="en-US" sz="6600" dirty="0" smtClean="0">
                <a:solidFill>
                  <a:srgbClr val="C00000"/>
                </a:solidFill>
              </a:rPr>
              <a:t>Self?</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4248992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5400" dirty="0"/>
              <a:t>Is my New Creation in </a:t>
            </a:r>
            <a:r>
              <a:rPr lang="en-US" sz="5400" dirty="0" smtClean="0"/>
              <a:t>Christ </a:t>
            </a:r>
            <a:r>
              <a:rPr lang="en-US" sz="5400" dirty="0">
                <a:solidFill>
                  <a:srgbClr val="C00000"/>
                </a:solidFill>
              </a:rPr>
              <a:t>automatic</a:t>
            </a:r>
            <a:r>
              <a:rPr lang="en-US" sz="5400" dirty="0"/>
              <a:t>, or is this something I </a:t>
            </a:r>
            <a:r>
              <a:rPr lang="en-US" sz="5400" dirty="0">
                <a:solidFill>
                  <a:srgbClr val="C00000"/>
                </a:solidFill>
              </a:rPr>
              <a:t>work on </a:t>
            </a:r>
            <a:r>
              <a:rPr lang="en-US" sz="5400" dirty="0" smtClean="0"/>
              <a:t>becoming, or is it </a:t>
            </a:r>
            <a:r>
              <a:rPr lang="en-US" sz="5400" dirty="0" smtClean="0">
                <a:solidFill>
                  <a:srgbClr val="C00000"/>
                </a:solidFill>
              </a:rPr>
              <a:t>both</a:t>
            </a:r>
            <a:r>
              <a:rPr lang="en-US" sz="5400" dirty="0" smtClean="0"/>
              <a:t>? </a:t>
            </a:r>
            <a:endParaRPr lang="en-US" sz="5400" dirty="0"/>
          </a:p>
        </p:txBody>
      </p:sp>
    </p:spTree>
    <p:extLst>
      <p:ext uri="{BB962C8B-B14F-4D97-AF65-F5344CB8AC3E}">
        <p14:creationId xmlns:p14="http://schemas.microsoft.com/office/powerpoint/2010/main" val="140470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61950"/>
            <a:ext cx="7696200" cy="4343400"/>
          </a:xfrm>
        </p:spPr>
        <p:txBody>
          <a:bodyPr>
            <a:normAutofit/>
          </a:bodyPr>
          <a:lstStyle/>
          <a:p>
            <a:r>
              <a:rPr lang="en-US" sz="5400" b="1" dirty="0" smtClean="0"/>
              <a:t>Hmm… Jesus embraced </a:t>
            </a:r>
            <a:r>
              <a:rPr lang="en-US" sz="5400" b="1" dirty="0"/>
              <a:t>e</a:t>
            </a:r>
            <a:r>
              <a:rPr lang="en-US" sz="5400" b="1" dirty="0" smtClean="0"/>
              <a:t>motions</a:t>
            </a:r>
          </a:p>
          <a:p>
            <a:r>
              <a:rPr lang="en-US" sz="4800" dirty="0" smtClean="0"/>
              <a:t>Jesus, </a:t>
            </a:r>
            <a:r>
              <a:rPr lang="en-US" sz="4800" dirty="0" smtClean="0">
                <a:solidFill>
                  <a:srgbClr val="C00000"/>
                </a:solidFill>
              </a:rPr>
              <a:t>moved by compassion </a:t>
            </a:r>
            <a:r>
              <a:rPr lang="en-US" sz="4800" dirty="0" smtClean="0"/>
              <a:t>healed (Matt. 14:14).</a:t>
            </a:r>
          </a:p>
          <a:p>
            <a:r>
              <a:rPr lang="en-US" sz="4800" dirty="0" smtClean="0"/>
              <a:t>How important is compassion?</a:t>
            </a:r>
            <a:endParaRPr lang="en-US" sz="4800" dirty="0"/>
          </a:p>
        </p:txBody>
      </p:sp>
    </p:spTree>
    <p:extLst>
      <p:ext uri="{BB962C8B-B14F-4D97-AF65-F5344CB8AC3E}">
        <p14:creationId xmlns:p14="http://schemas.microsoft.com/office/powerpoint/2010/main" val="512347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92500"/>
          </a:bodyPr>
          <a:lstStyle/>
          <a:p>
            <a:r>
              <a:rPr lang="en-US" sz="5800" dirty="0" smtClean="0">
                <a:solidFill>
                  <a:srgbClr val="C00000"/>
                </a:solidFill>
                <a:latin typeface="Garamond" panose="02020404030301010803" pitchFamily="18" charset="0"/>
              </a:rPr>
              <a:t>It is </a:t>
            </a:r>
            <a:r>
              <a:rPr lang="en-US" sz="5800" u="sng" dirty="0" smtClean="0">
                <a:solidFill>
                  <a:srgbClr val="C00000"/>
                </a:solidFill>
                <a:latin typeface="Garamond" panose="02020404030301010803" pitchFamily="18" charset="0"/>
              </a:rPr>
              <a:t>past</a:t>
            </a:r>
            <a:r>
              <a:rPr lang="en-US" sz="5800" dirty="0" smtClean="0">
                <a:solidFill>
                  <a:srgbClr val="C00000"/>
                </a:solidFill>
                <a:latin typeface="Garamond" panose="02020404030301010803" pitchFamily="18" charset="0"/>
              </a:rPr>
              <a:t> tense!</a:t>
            </a:r>
          </a:p>
          <a:p>
            <a:r>
              <a:rPr lang="en-US" sz="5400" i="1" dirty="0" smtClean="0"/>
              <a:t>Therefore if anyone </a:t>
            </a:r>
            <a:r>
              <a:rPr lang="en-US" sz="5400" i="1" dirty="0"/>
              <a:t>is in Christ, he </a:t>
            </a:r>
            <a:r>
              <a:rPr lang="en-US" sz="5400" b="1" i="1" u="sng" dirty="0">
                <a:solidFill>
                  <a:srgbClr val="C00000"/>
                </a:solidFill>
              </a:rPr>
              <a:t>is</a:t>
            </a:r>
            <a:r>
              <a:rPr lang="en-US" sz="5400" i="1" dirty="0">
                <a:solidFill>
                  <a:srgbClr val="C00000"/>
                </a:solidFill>
              </a:rPr>
              <a:t> </a:t>
            </a:r>
            <a:r>
              <a:rPr lang="en-US" sz="5400" i="1" u="sng" dirty="0"/>
              <a:t>a new creature</a:t>
            </a:r>
            <a:r>
              <a:rPr lang="en-US" sz="5400" i="1" dirty="0"/>
              <a:t>; the old things passed away; behold, new things </a:t>
            </a:r>
            <a:r>
              <a:rPr lang="en-US" sz="5400" i="1" dirty="0">
                <a:solidFill>
                  <a:srgbClr val="C00000"/>
                </a:solidFill>
              </a:rPr>
              <a:t>have come. </a:t>
            </a:r>
            <a:r>
              <a:rPr lang="en-US" sz="4800" dirty="0"/>
              <a:t>(2 Cor 5:17 NASB</a:t>
            </a:r>
            <a:r>
              <a:rPr lang="en-US" sz="4800" dirty="0" smtClean="0"/>
              <a:t>)</a:t>
            </a:r>
            <a:endParaRPr lang="en-US" sz="4800" dirty="0"/>
          </a:p>
        </p:txBody>
      </p:sp>
    </p:spTree>
    <p:extLst>
      <p:ext uri="{BB962C8B-B14F-4D97-AF65-F5344CB8AC3E}">
        <p14:creationId xmlns:p14="http://schemas.microsoft.com/office/powerpoint/2010/main" val="4001242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a:bodyPr>
          <a:lstStyle/>
          <a:p>
            <a:r>
              <a:rPr lang="en-US" sz="5400" dirty="0" smtClean="0">
                <a:solidFill>
                  <a:srgbClr val="C00000"/>
                </a:solidFill>
              </a:rPr>
              <a:t>It is an </a:t>
            </a:r>
            <a:r>
              <a:rPr lang="en-US" sz="5400" u="sng" dirty="0">
                <a:solidFill>
                  <a:srgbClr val="C00000"/>
                </a:solidFill>
              </a:rPr>
              <a:t>ongoing</a:t>
            </a:r>
            <a:r>
              <a:rPr lang="en-US" sz="5400" dirty="0">
                <a:solidFill>
                  <a:srgbClr val="C00000"/>
                </a:solidFill>
              </a:rPr>
              <a:t> </a:t>
            </a:r>
            <a:r>
              <a:rPr lang="en-US" sz="5400" dirty="0" smtClean="0">
                <a:solidFill>
                  <a:srgbClr val="C00000"/>
                </a:solidFill>
              </a:rPr>
              <a:t>process</a:t>
            </a:r>
            <a:endParaRPr lang="en-US" sz="5400" dirty="0">
              <a:solidFill>
                <a:srgbClr val="C00000"/>
              </a:solidFill>
            </a:endParaRPr>
          </a:p>
          <a:p>
            <a:r>
              <a:rPr lang="en-US" sz="5400" i="1" u="sng" dirty="0">
                <a:solidFill>
                  <a:srgbClr val="C00000"/>
                </a:solidFill>
              </a:rPr>
              <a:t>Put on</a:t>
            </a:r>
            <a:r>
              <a:rPr lang="en-US" sz="5400" i="1" dirty="0">
                <a:solidFill>
                  <a:srgbClr val="C00000"/>
                </a:solidFill>
              </a:rPr>
              <a:t> </a:t>
            </a:r>
            <a:r>
              <a:rPr lang="en-US" sz="5400" i="1" u="sng" dirty="0"/>
              <a:t>the new self</a:t>
            </a:r>
            <a:r>
              <a:rPr lang="en-US" sz="5400" i="1" dirty="0"/>
              <a:t> who</a:t>
            </a:r>
            <a:r>
              <a:rPr lang="en-US" sz="5400" b="1" i="1" dirty="0"/>
              <a:t> </a:t>
            </a:r>
            <a:r>
              <a:rPr lang="en-US" sz="5400" i="1" dirty="0">
                <a:solidFill>
                  <a:srgbClr val="C00000"/>
                </a:solidFill>
              </a:rPr>
              <a:t>is being</a:t>
            </a:r>
            <a:r>
              <a:rPr lang="en-US" sz="5400" i="1" dirty="0"/>
              <a:t> renewed to a </a:t>
            </a:r>
            <a:r>
              <a:rPr lang="en-US" sz="5400" i="1" dirty="0">
                <a:solidFill>
                  <a:srgbClr val="C00000"/>
                </a:solidFill>
              </a:rPr>
              <a:t>true knowledge </a:t>
            </a:r>
            <a:r>
              <a:rPr lang="en-US" sz="5400" i="1" dirty="0" smtClean="0">
                <a:solidFill>
                  <a:srgbClr val="C00000"/>
                </a:solidFill>
              </a:rPr>
              <a:t/>
            </a:r>
            <a:br>
              <a:rPr lang="en-US" sz="5400" i="1" dirty="0" smtClean="0">
                <a:solidFill>
                  <a:srgbClr val="C00000"/>
                </a:solidFill>
              </a:rPr>
            </a:br>
            <a:r>
              <a:rPr lang="en-US" sz="4400" dirty="0" smtClean="0"/>
              <a:t>(</a:t>
            </a:r>
            <a:r>
              <a:rPr lang="en-US" sz="4400" dirty="0"/>
              <a:t>Col. 3:10 NASB)</a:t>
            </a:r>
          </a:p>
          <a:p>
            <a:r>
              <a:rPr lang="en-US" sz="5400" i="1" dirty="0" smtClean="0"/>
              <a:t>(i.e. a knowledge from </a:t>
            </a:r>
            <a:r>
              <a:rPr lang="en-US" sz="5400" i="1" dirty="0"/>
              <a:t>the Spirit</a:t>
            </a:r>
            <a:r>
              <a:rPr lang="en-US" sz="5400" i="1" dirty="0" smtClean="0"/>
              <a:t>)</a:t>
            </a:r>
            <a:endParaRPr lang="en-US" sz="5400" dirty="0">
              <a:latin typeface="Garamond" panose="02020404030301010803" pitchFamily="18" charset="0"/>
            </a:endParaRPr>
          </a:p>
        </p:txBody>
      </p:sp>
    </p:spTree>
    <p:extLst>
      <p:ext uri="{BB962C8B-B14F-4D97-AF65-F5344CB8AC3E}">
        <p14:creationId xmlns:p14="http://schemas.microsoft.com/office/powerpoint/2010/main" val="1790734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77500" lnSpcReduction="20000"/>
          </a:bodyPr>
          <a:lstStyle/>
          <a:p>
            <a:pPr algn="l"/>
            <a:r>
              <a:rPr lang="en-US" sz="5400" i="1" dirty="0" smtClean="0">
                <a:solidFill>
                  <a:srgbClr val="C00000"/>
                </a:solidFill>
              </a:rPr>
              <a:t>Why make it a process? </a:t>
            </a:r>
            <a:r>
              <a:rPr lang="en-US" sz="5400" i="1" dirty="0" smtClean="0"/>
              <a:t>"I </a:t>
            </a:r>
            <a:r>
              <a:rPr lang="en-US" sz="5400" i="1" dirty="0"/>
              <a:t>will </a:t>
            </a:r>
            <a:r>
              <a:rPr lang="en-US" sz="5400" i="1" u="sng" dirty="0"/>
              <a:t>not</a:t>
            </a:r>
            <a:r>
              <a:rPr lang="en-US" sz="5400" i="1" dirty="0"/>
              <a:t> drive them out (i.e. their enemies) before you in a single year, that the land may not become desolate and the beasts of the field become too numerous for you. I will drive them out before you </a:t>
            </a:r>
            <a:r>
              <a:rPr lang="en-US" sz="5400" i="1" dirty="0">
                <a:solidFill>
                  <a:srgbClr val="C00000"/>
                </a:solidFill>
              </a:rPr>
              <a:t>little by little, </a:t>
            </a:r>
            <a:r>
              <a:rPr lang="en-US" sz="5400" i="1" dirty="0"/>
              <a:t>until you become fruitful and take possession of the land (Ex. 23:29-30).</a:t>
            </a:r>
            <a:endParaRPr lang="en-US" sz="54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3436766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6000" i="1" dirty="0" smtClean="0">
                <a:latin typeface="Garamond" panose="02020404030301010803" pitchFamily="18" charset="0"/>
              </a:rPr>
              <a:t>So I need to “Work out my salvation” </a:t>
            </a:r>
            <a:r>
              <a:rPr lang="en-US" sz="4400" dirty="0" smtClean="0">
                <a:latin typeface="Garamond" panose="02020404030301010803" pitchFamily="18" charset="0"/>
              </a:rPr>
              <a:t>(Phil. 2:12)</a:t>
            </a:r>
          </a:p>
          <a:p>
            <a:pPr marL="0" indent="0" algn="ctr">
              <a:buNone/>
            </a:pPr>
            <a:r>
              <a:rPr lang="en-US" sz="5400" dirty="0" smtClean="0">
                <a:solidFill>
                  <a:srgbClr val="C00000"/>
                </a:solidFill>
              </a:rPr>
              <a:t>How? </a:t>
            </a:r>
            <a:r>
              <a:rPr lang="en-US" sz="5400" dirty="0" smtClean="0"/>
              <a:t>Does it involve grunting, straining?</a:t>
            </a:r>
            <a:endParaRPr lang="en-US" sz="5400" dirty="0">
              <a:latin typeface="Garamond" panose="02020404030301010803" pitchFamily="18" charset="0"/>
            </a:endParaRPr>
          </a:p>
        </p:txBody>
      </p:sp>
    </p:spTree>
    <p:extLst>
      <p:ext uri="{BB962C8B-B14F-4D97-AF65-F5344CB8AC3E}">
        <p14:creationId xmlns:p14="http://schemas.microsoft.com/office/powerpoint/2010/main" val="2208169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5750"/>
            <a:ext cx="8077200" cy="4724400"/>
          </a:xfrm>
        </p:spPr>
        <p:txBody>
          <a:bodyPr>
            <a:normAutofit fontScale="92500" lnSpcReduction="20000"/>
          </a:bodyPr>
          <a:lstStyle/>
          <a:p>
            <a:r>
              <a:rPr lang="en-US" sz="6500" dirty="0" smtClean="0">
                <a:solidFill>
                  <a:srgbClr val="C00000"/>
                </a:solidFill>
              </a:rPr>
              <a:t>No grunting or striving! </a:t>
            </a:r>
            <a:r>
              <a:rPr lang="en-US" sz="5800" dirty="0" smtClean="0"/>
              <a:t/>
            </a:r>
            <a:br>
              <a:rPr lang="en-US" sz="5800" dirty="0" smtClean="0"/>
            </a:br>
            <a:r>
              <a:rPr lang="en-US" sz="5600" i="1" dirty="0" smtClean="0"/>
              <a:t>We </a:t>
            </a:r>
            <a:r>
              <a:rPr lang="en-US" sz="5600" i="1" dirty="0"/>
              <a:t>are transformed </a:t>
            </a:r>
            <a:r>
              <a:rPr lang="en-US" sz="5600" i="1" dirty="0" smtClean="0"/>
              <a:t/>
            </a:r>
            <a:br>
              <a:rPr lang="en-US" sz="5600" i="1" dirty="0" smtClean="0"/>
            </a:br>
            <a:r>
              <a:rPr lang="en-US" sz="5600" i="1" dirty="0" smtClean="0">
                <a:solidFill>
                  <a:srgbClr val="C00000"/>
                </a:solidFill>
              </a:rPr>
              <a:t>while </a:t>
            </a:r>
            <a:r>
              <a:rPr lang="en-US" sz="5600" i="1" dirty="0">
                <a:solidFill>
                  <a:srgbClr val="C00000"/>
                </a:solidFill>
              </a:rPr>
              <a:t>we </a:t>
            </a:r>
            <a:r>
              <a:rPr lang="en-US" sz="5600" i="1" dirty="0" smtClean="0">
                <a:solidFill>
                  <a:srgbClr val="C00000"/>
                </a:solidFill>
              </a:rPr>
              <a:t>look </a:t>
            </a:r>
            <a:r>
              <a:rPr lang="en-US" sz="4300" dirty="0" smtClean="0"/>
              <a:t>(2 </a:t>
            </a:r>
            <a:r>
              <a:rPr lang="en-US" sz="4300" dirty="0"/>
              <a:t>Cor. </a:t>
            </a:r>
            <a:r>
              <a:rPr lang="en-US" sz="4300" dirty="0" smtClean="0"/>
              <a:t>4:16-18</a:t>
            </a:r>
            <a:r>
              <a:rPr lang="en-US" sz="4300" dirty="0"/>
              <a:t>)</a:t>
            </a:r>
            <a:endParaRPr lang="en-US" sz="4300" dirty="0" smtClean="0"/>
          </a:p>
          <a:p>
            <a:r>
              <a:rPr lang="en-US" sz="5400" i="1" dirty="0"/>
              <a:t>We </a:t>
            </a:r>
            <a:r>
              <a:rPr lang="en-US" sz="5400" i="1" dirty="0">
                <a:solidFill>
                  <a:srgbClr val="C00000"/>
                </a:solidFill>
              </a:rPr>
              <a:t>behold</a:t>
            </a:r>
            <a:r>
              <a:rPr lang="x-none" sz="5400" i="1"/>
              <a:t> as in a </a:t>
            </a:r>
            <a:r>
              <a:rPr lang="x-none" sz="5400" i="1">
                <a:solidFill>
                  <a:srgbClr val="C00000"/>
                </a:solidFill>
              </a:rPr>
              <a:t>mirror</a:t>
            </a:r>
            <a:r>
              <a:rPr lang="x-none" sz="5400" i="1"/>
              <a:t> the glory of the Lord, </a:t>
            </a:r>
            <a:r>
              <a:rPr lang="x-none" sz="5400" i="1">
                <a:solidFill>
                  <a:srgbClr val="C00000"/>
                </a:solidFill>
              </a:rPr>
              <a:t>are being transformed</a:t>
            </a:r>
            <a:r>
              <a:rPr lang="x-none" sz="5400" i="1"/>
              <a:t> into the </a:t>
            </a:r>
            <a:r>
              <a:rPr lang="x-none" sz="5400" i="1">
                <a:solidFill>
                  <a:srgbClr val="C00000"/>
                </a:solidFill>
              </a:rPr>
              <a:t>same image</a:t>
            </a:r>
            <a:r>
              <a:rPr lang="x-none" sz="5400" i="1"/>
              <a:t> from glory to </a:t>
            </a:r>
            <a:r>
              <a:rPr lang="x-none" sz="5400" i="1" smtClean="0"/>
              <a:t>glory</a:t>
            </a:r>
            <a:r>
              <a:rPr lang="en-US" sz="5400" i="1" dirty="0"/>
              <a:t> </a:t>
            </a:r>
            <a:r>
              <a:rPr lang="en-US" sz="4800" dirty="0" smtClean="0"/>
              <a:t>(2 Cor. </a:t>
            </a:r>
            <a:r>
              <a:rPr lang="en-US" sz="4800" smtClean="0"/>
              <a:t>3:17,18</a:t>
            </a:r>
            <a:r>
              <a:rPr lang="en-US" sz="4800" dirty="0" smtClean="0"/>
              <a:t>)</a:t>
            </a:r>
            <a:endParaRPr lang="en-US" sz="4800" dirty="0"/>
          </a:p>
        </p:txBody>
      </p:sp>
    </p:spTree>
    <p:extLst>
      <p:ext uri="{BB962C8B-B14F-4D97-AF65-F5344CB8AC3E}">
        <p14:creationId xmlns:p14="http://schemas.microsoft.com/office/powerpoint/2010/main" val="781789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92500" lnSpcReduction="10000"/>
          </a:bodyPr>
          <a:lstStyle/>
          <a:p>
            <a:pPr marL="0" indent="0" algn="ctr">
              <a:buNone/>
            </a:pPr>
            <a:r>
              <a:rPr lang="en-US" sz="5400" dirty="0" smtClean="0">
                <a:solidFill>
                  <a:srgbClr val="C00000"/>
                </a:solidFill>
              </a:rPr>
              <a:t>Where exactly do we look? </a:t>
            </a:r>
            <a:r>
              <a:rPr lang="en-US" sz="5400" i="1" dirty="0" smtClean="0"/>
              <a:t>Fixing </a:t>
            </a:r>
            <a:r>
              <a:rPr lang="en-US" sz="5400" i="1" dirty="0"/>
              <a:t>our eyes on Jesus, the author and </a:t>
            </a:r>
            <a:r>
              <a:rPr lang="en-US" sz="5400" i="1" dirty="0" err="1"/>
              <a:t>perfecter</a:t>
            </a:r>
            <a:r>
              <a:rPr lang="en-US" sz="5400" i="1" dirty="0"/>
              <a:t> of faith</a:t>
            </a:r>
          </a:p>
          <a:p>
            <a:pPr marL="0" indent="0" algn="ctr">
              <a:buNone/>
            </a:pPr>
            <a:r>
              <a:rPr lang="en-US" sz="4800" dirty="0" smtClean="0"/>
              <a:t>(</a:t>
            </a:r>
            <a:r>
              <a:rPr lang="en-US" sz="4800" dirty="0"/>
              <a:t>Heb. </a:t>
            </a:r>
            <a:r>
              <a:rPr lang="en-US" sz="4800" dirty="0" smtClean="0"/>
              <a:t>12:1,2)</a:t>
            </a:r>
          </a:p>
          <a:p>
            <a:pPr marL="0" indent="0" algn="ctr">
              <a:buNone/>
            </a:pPr>
            <a:r>
              <a:rPr lang="en-US" sz="5400" dirty="0"/>
              <a:t>I</a:t>
            </a:r>
            <a:r>
              <a:rPr lang="en-US" sz="5400" dirty="0" smtClean="0"/>
              <a:t> look to see what Jesus is doing and then I do what I see.</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765766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70000" lnSpcReduction="20000"/>
          </a:bodyPr>
          <a:lstStyle/>
          <a:p>
            <a:r>
              <a:rPr lang="en-US" sz="5700" dirty="0" smtClean="0">
                <a:solidFill>
                  <a:srgbClr val="C00000"/>
                </a:solidFill>
              </a:rPr>
              <a:t>Looking at the wrong thing = death </a:t>
            </a:r>
            <a:r>
              <a:rPr lang="en-US" sz="5400" dirty="0" smtClean="0"/>
              <a:t>The </a:t>
            </a:r>
            <a:r>
              <a:rPr lang="en-US" sz="5400" dirty="0"/>
              <a:t>Israelites in the wilderness </a:t>
            </a:r>
            <a:r>
              <a:rPr lang="en-US" sz="5400" dirty="0" smtClean="0"/>
              <a:t>looked at </a:t>
            </a:r>
            <a:r>
              <a:rPr lang="en-US" sz="5400" dirty="0"/>
              <a:t>the adversities they were facing, rather than </a:t>
            </a:r>
            <a:r>
              <a:rPr lang="en-US" sz="5400" dirty="0" smtClean="0"/>
              <a:t>God’s promise in </a:t>
            </a:r>
            <a:r>
              <a:rPr lang="en-US" sz="5100" dirty="0" smtClean="0"/>
              <a:t>Ex. 12:25 </a:t>
            </a:r>
          </a:p>
          <a:p>
            <a:r>
              <a:rPr lang="en-US" sz="5400" i="1" dirty="0" smtClean="0">
                <a:solidFill>
                  <a:srgbClr val="C00000"/>
                </a:solidFill>
              </a:rPr>
              <a:t>“I have given you </a:t>
            </a:r>
            <a:r>
              <a:rPr lang="en-US" sz="5400" i="1" dirty="0">
                <a:solidFill>
                  <a:srgbClr val="C00000"/>
                </a:solidFill>
              </a:rPr>
              <a:t>the Promised Land</a:t>
            </a:r>
            <a:r>
              <a:rPr lang="en-US" sz="5400" i="1" dirty="0" smtClean="0">
                <a:solidFill>
                  <a:srgbClr val="C00000"/>
                </a:solidFill>
              </a:rPr>
              <a:t>.” </a:t>
            </a:r>
          </a:p>
          <a:p>
            <a:r>
              <a:rPr lang="en-US" sz="5400" dirty="0" smtClean="0"/>
              <a:t>They </a:t>
            </a:r>
            <a:r>
              <a:rPr lang="en-US" sz="5400" dirty="0"/>
              <a:t>pictured, believed and spoke, </a:t>
            </a:r>
            <a:r>
              <a:rPr lang="en-US" sz="5400" dirty="0" smtClean="0"/>
              <a:t>they were </a:t>
            </a:r>
            <a:r>
              <a:rPr lang="en-US" sz="5400" dirty="0"/>
              <a:t>going to </a:t>
            </a:r>
            <a:r>
              <a:rPr lang="en-US" sz="5400" dirty="0" smtClean="0"/>
              <a:t>die, and that is exactly what they received.</a:t>
            </a:r>
            <a:endParaRPr lang="en-US" sz="5400" dirty="0">
              <a:latin typeface="Garamond" panose="02020404030301010803" pitchFamily="18" charset="0"/>
            </a:endParaRPr>
          </a:p>
        </p:txBody>
      </p:sp>
    </p:spTree>
    <p:extLst>
      <p:ext uri="{BB962C8B-B14F-4D97-AF65-F5344CB8AC3E}">
        <p14:creationId xmlns:p14="http://schemas.microsoft.com/office/powerpoint/2010/main" val="4085802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fontScale="62500" lnSpcReduction="20000"/>
          </a:bodyPr>
          <a:lstStyle/>
          <a:p>
            <a:r>
              <a:rPr lang="en-US" sz="5400" b="1" dirty="0" smtClean="0"/>
              <a:t>I </a:t>
            </a:r>
            <a:r>
              <a:rPr lang="en-US" sz="5400" b="1" dirty="0"/>
              <a:t>have </a:t>
            </a:r>
            <a:r>
              <a:rPr lang="en-US" sz="5400" b="1" dirty="0" smtClean="0"/>
              <a:t>gazed in many wrong directions:</a:t>
            </a:r>
            <a:endParaRPr lang="en-US" sz="5400" dirty="0"/>
          </a:p>
          <a:p>
            <a:pPr lvl="0"/>
            <a:r>
              <a:rPr lang="en-US" sz="5400" dirty="0">
                <a:solidFill>
                  <a:srgbClr val="C00000"/>
                </a:solidFill>
              </a:rPr>
              <a:t>My </a:t>
            </a:r>
            <a:r>
              <a:rPr lang="en-US" sz="5400" dirty="0" smtClean="0">
                <a:solidFill>
                  <a:srgbClr val="C00000"/>
                </a:solidFill>
              </a:rPr>
              <a:t>sinfulness, </a:t>
            </a:r>
            <a:r>
              <a:rPr lang="en-US" sz="5400" dirty="0"/>
              <a:t>and weakness and despair and sadness filled me.</a:t>
            </a:r>
          </a:p>
          <a:p>
            <a:pPr lvl="0"/>
            <a:r>
              <a:rPr lang="en-US" sz="5400" dirty="0">
                <a:solidFill>
                  <a:srgbClr val="C00000"/>
                </a:solidFill>
              </a:rPr>
              <a:t>Biblical laws</a:t>
            </a:r>
            <a:r>
              <a:rPr lang="en-US" sz="5400" dirty="0"/>
              <a:t>, and legalism grew within </a:t>
            </a:r>
            <a:r>
              <a:rPr lang="en-US" sz="5400" dirty="0" smtClean="0"/>
              <a:t>me.</a:t>
            </a:r>
            <a:endParaRPr lang="en-US" sz="5400" dirty="0"/>
          </a:p>
          <a:p>
            <a:pPr lvl="0"/>
            <a:r>
              <a:rPr lang="en-US" sz="5400" dirty="0">
                <a:solidFill>
                  <a:srgbClr val="C00000"/>
                </a:solidFill>
              </a:rPr>
              <a:t>My </a:t>
            </a:r>
            <a:r>
              <a:rPr lang="en-US" sz="5400" dirty="0" smtClean="0">
                <a:solidFill>
                  <a:srgbClr val="C00000"/>
                </a:solidFill>
              </a:rPr>
              <a:t>successes, </a:t>
            </a:r>
            <a:r>
              <a:rPr lang="en-US" sz="5400" dirty="0"/>
              <a:t>and pride and judgment grew within </a:t>
            </a:r>
            <a:r>
              <a:rPr lang="en-US" sz="5400" dirty="0" smtClean="0"/>
              <a:t>me.</a:t>
            </a:r>
            <a:endParaRPr lang="en-US" sz="5400" dirty="0"/>
          </a:p>
          <a:p>
            <a:pPr lvl="0"/>
            <a:r>
              <a:rPr lang="en-US" sz="5400" dirty="0">
                <a:solidFill>
                  <a:srgbClr val="C00000"/>
                </a:solidFill>
              </a:rPr>
              <a:t>The </a:t>
            </a:r>
            <a:r>
              <a:rPr lang="en-US" sz="5400" dirty="0" smtClean="0">
                <a:solidFill>
                  <a:srgbClr val="C00000"/>
                </a:solidFill>
              </a:rPr>
              <a:t>anti-</a:t>
            </a:r>
            <a:r>
              <a:rPr lang="en-US" sz="5400" dirty="0" err="1" smtClean="0">
                <a:solidFill>
                  <a:srgbClr val="C00000"/>
                </a:solidFill>
              </a:rPr>
              <a:t>christ</a:t>
            </a:r>
            <a:r>
              <a:rPr lang="en-US" sz="5400" dirty="0" smtClean="0">
                <a:solidFill>
                  <a:srgbClr val="C00000"/>
                </a:solidFill>
              </a:rPr>
              <a:t>, </a:t>
            </a:r>
            <a:r>
              <a:rPr lang="en-US" sz="5400" dirty="0"/>
              <a:t>and fear grew within me.</a:t>
            </a:r>
          </a:p>
          <a:p>
            <a:pPr lvl="0"/>
            <a:r>
              <a:rPr lang="en-US" sz="5400" dirty="0">
                <a:solidFill>
                  <a:srgbClr val="C00000"/>
                </a:solidFill>
              </a:rPr>
              <a:t>Evil in the world </a:t>
            </a:r>
            <a:r>
              <a:rPr lang="en-US" sz="5400" dirty="0" smtClean="0"/>
              <a:t>today, </a:t>
            </a:r>
            <a:r>
              <a:rPr lang="en-US" sz="5400" dirty="0"/>
              <a:t>and despair grew within </a:t>
            </a:r>
            <a:r>
              <a:rPr lang="en-US" sz="5400" dirty="0" smtClean="0"/>
              <a:t>me.</a:t>
            </a:r>
            <a:endParaRPr lang="en-US" sz="54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3003148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lgn="ctr">
              <a:buNone/>
            </a:pPr>
            <a:r>
              <a:rPr lang="en-US" sz="5400" i="1" dirty="0" smtClean="0"/>
              <a:t>Life-changing Rhema from God</a:t>
            </a:r>
          </a:p>
          <a:p>
            <a:pPr marL="0" indent="0" algn="ctr">
              <a:buNone/>
            </a:pPr>
            <a:r>
              <a:rPr lang="en-US" sz="5400" i="1" dirty="0" smtClean="0">
                <a:solidFill>
                  <a:srgbClr val="C00000"/>
                </a:solidFill>
              </a:rPr>
              <a:t>“Whatever </a:t>
            </a:r>
            <a:r>
              <a:rPr lang="en-US" sz="5400" i="1" dirty="0">
                <a:solidFill>
                  <a:srgbClr val="C00000"/>
                </a:solidFill>
              </a:rPr>
              <a:t>you fix your eyes on grows within you, and whatever grows within you, you become</a:t>
            </a:r>
            <a:r>
              <a:rPr lang="en-US" sz="5400" i="1" dirty="0" smtClean="0">
                <a:solidFill>
                  <a:srgbClr val="C00000"/>
                </a:solidFill>
              </a:rPr>
              <a:t>.”</a:t>
            </a:r>
            <a:endParaRPr lang="en-US" sz="5400" i="1" dirty="0">
              <a:solidFill>
                <a:srgbClr val="C00000"/>
              </a:solidFill>
            </a:endParaRPr>
          </a:p>
        </p:txBody>
      </p:sp>
    </p:spTree>
    <p:extLst>
      <p:ext uri="{BB962C8B-B14F-4D97-AF65-F5344CB8AC3E}">
        <p14:creationId xmlns:p14="http://schemas.microsoft.com/office/powerpoint/2010/main" val="1932363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5400" dirty="0" smtClean="0"/>
              <a:t>Gazing upon God’s </a:t>
            </a:r>
            <a:r>
              <a:rPr lang="en-US" sz="5400" dirty="0"/>
              <a:t>promises, seen as </a:t>
            </a:r>
            <a:r>
              <a:rPr lang="en-US" sz="5400" dirty="0">
                <a:solidFill>
                  <a:srgbClr val="C00000"/>
                </a:solidFill>
              </a:rPr>
              <a:t>already fulfilled</a:t>
            </a:r>
            <a:r>
              <a:rPr lang="en-US" sz="5400" dirty="0"/>
              <a:t>, produces faith, creating transformation and attracting </a:t>
            </a:r>
            <a:r>
              <a:rPr lang="en-US" sz="5400" dirty="0" smtClean="0"/>
              <a:t>miracles.</a:t>
            </a:r>
            <a:endParaRPr lang="en-US" sz="5400" dirty="0"/>
          </a:p>
        </p:txBody>
      </p:sp>
    </p:spTree>
    <p:extLst>
      <p:ext uri="{BB962C8B-B14F-4D97-AF65-F5344CB8AC3E}">
        <p14:creationId xmlns:p14="http://schemas.microsoft.com/office/powerpoint/2010/main" val="424339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14350"/>
            <a:ext cx="7772400" cy="4191000"/>
          </a:xfrm>
        </p:spPr>
        <p:txBody>
          <a:bodyPr>
            <a:normAutofit/>
          </a:bodyPr>
          <a:lstStyle/>
          <a:p>
            <a:r>
              <a:rPr lang="en-US" sz="6600" i="1" dirty="0" smtClean="0">
                <a:solidFill>
                  <a:srgbClr val="C00000"/>
                </a:solidFill>
              </a:rPr>
              <a:t>Do </a:t>
            </a:r>
            <a:r>
              <a:rPr lang="en-US" sz="6600" i="1" dirty="0">
                <a:solidFill>
                  <a:srgbClr val="C00000"/>
                </a:solidFill>
              </a:rPr>
              <a:t>I</a:t>
            </a:r>
            <a:r>
              <a:rPr lang="en-US" sz="6600" i="1" dirty="0" smtClean="0">
                <a:solidFill>
                  <a:srgbClr val="C00000"/>
                </a:solidFill>
              </a:rPr>
              <a:t> have a </a:t>
            </a:r>
            <a:r>
              <a:rPr lang="en-US" sz="6600" i="1" dirty="0">
                <a:solidFill>
                  <a:srgbClr val="C00000"/>
                </a:solidFill>
              </a:rPr>
              <a:t>theology concerning the role of emotions to bring forth a miracle of </a:t>
            </a:r>
            <a:r>
              <a:rPr lang="en-US" sz="6600" i="1" dirty="0" smtClean="0">
                <a:solidFill>
                  <a:srgbClr val="C00000"/>
                </a:solidFill>
              </a:rPr>
              <a:t>healing? NO!</a:t>
            </a:r>
            <a:endParaRPr lang="en-US" sz="6600" i="1" dirty="0">
              <a:solidFill>
                <a:srgbClr val="C00000"/>
              </a:solidFill>
            </a:endParaRPr>
          </a:p>
        </p:txBody>
      </p:sp>
    </p:spTree>
    <p:extLst>
      <p:ext uri="{BB962C8B-B14F-4D97-AF65-F5344CB8AC3E}">
        <p14:creationId xmlns:p14="http://schemas.microsoft.com/office/powerpoint/2010/main" val="3500121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a:bodyPr>
          <a:lstStyle/>
          <a:p>
            <a:r>
              <a:rPr lang="en-US" sz="5400" dirty="0" smtClean="0">
                <a:latin typeface="Garamond" panose="02020404030301010803" pitchFamily="18" charset="0"/>
              </a:rPr>
              <a:t>Abraham </a:t>
            </a:r>
            <a:r>
              <a:rPr lang="en-US" sz="5400" dirty="0" smtClean="0">
                <a:solidFill>
                  <a:srgbClr val="C00000"/>
                </a:solidFill>
                <a:latin typeface="Garamond" panose="02020404030301010803" pitchFamily="18" charset="0"/>
              </a:rPr>
              <a:t>gazed</a:t>
            </a:r>
            <a:r>
              <a:rPr lang="en-US" sz="5400" dirty="0" smtClean="0">
                <a:latin typeface="Garamond" panose="02020404030301010803" pitchFamily="18" charset="0"/>
              </a:rPr>
              <a:t> upon millions of stars, (</a:t>
            </a:r>
            <a:r>
              <a:rPr lang="en-US" sz="5400" dirty="0" smtClean="0"/>
              <a:t>God’s</a:t>
            </a:r>
            <a:r>
              <a:rPr lang="en-US" sz="5400" dirty="0" smtClean="0">
                <a:latin typeface="Garamond" panose="02020404030301010803" pitchFamily="18" charset="0"/>
              </a:rPr>
              <a:t> promise of children, fulfilled), and faith arose for a miracle (Gen. 15:5,6). </a:t>
            </a:r>
            <a:endParaRPr lang="en-US" sz="5400" dirty="0">
              <a:latin typeface="Garamond" panose="02020404030301010803" pitchFamily="18" charset="0"/>
            </a:endParaRPr>
          </a:p>
        </p:txBody>
      </p:sp>
    </p:spTree>
    <p:extLst>
      <p:ext uri="{BB962C8B-B14F-4D97-AF65-F5344CB8AC3E}">
        <p14:creationId xmlns:p14="http://schemas.microsoft.com/office/powerpoint/2010/main" val="2030483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772400" cy="4495800"/>
          </a:xfrm>
        </p:spPr>
        <p:txBody>
          <a:bodyPr>
            <a:normAutofit fontScale="85000" lnSpcReduction="20000"/>
          </a:bodyPr>
          <a:lstStyle/>
          <a:p>
            <a:r>
              <a:rPr lang="en-US" sz="5400" dirty="0" smtClean="0"/>
              <a:t>To </a:t>
            </a:r>
            <a:r>
              <a:rPr lang="en-US" sz="5400" dirty="0"/>
              <a:t>gain the power of the Holy Spirit I MUST </a:t>
            </a:r>
            <a:r>
              <a:rPr lang="en-US" sz="5400" dirty="0" smtClean="0"/>
              <a:t/>
            </a:r>
            <a:br>
              <a:rPr lang="en-US" sz="5400" dirty="0" smtClean="0"/>
            </a:br>
            <a:r>
              <a:rPr lang="en-US" sz="5400" u="sng" dirty="0" smtClean="0"/>
              <a:t>throw </a:t>
            </a:r>
            <a:r>
              <a:rPr lang="en-US" sz="5400" u="sng" dirty="0"/>
              <a:t>away reliance upon </a:t>
            </a:r>
            <a:r>
              <a:rPr lang="en-US" sz="5400" u="sng" dirty="0" smtClean="0"/>
              <a:t>self.</a:t>
            </a:r>
            <a:r>
              <a:rPr lang="en-US" sz="5400" b="1" dirty="0" smtClean="0"/>
              <a:t/>
            </a:r>
            <a:br>
              <a:rPr lang="en-US" sz="5400" b="1" dirty="0" smtClean="0"/>
            </a:br>
            <a:endParaRPr lang="en-US" sz="5400" b="1" dirty="0"/>
          </a:p>
          <a:p>
            <a:r>
              <a:rPr lang="en-US" sz="6400" i="1" dirty="0"/>
              <a:t>If </a:t>
            </a:r>
            <a:r>
              <a:rPr lang="en-US" sz="6400" i="1" dirty="0">
                <a:solidFill>
                  <a:srgbClr val="C00000"/>
                </a:solidFill>
              </a:rPr>
              <a:t>by the Spirit </a:t>
            </a:r>
            <a:r>
              <a:rPr lang="en-US" sz="6400" i="1" dirty="0"/>
              <a:t>you are putting to death the deeds of the body you will </a:t>
            </a:r>
            <a:r>
              <a:rPr lang="en-US" sz="6400" i="1" dirty="0" smtClean="0"/>
              <a:t>live </a:t>
            </a:r>
            <a:r>
              <a:rPr lang="en-US" sz="5600" dirty="0" smtClean="0"/>
              <a:t>(Rom</a:t>
            </a:r>
            <a:r>
              <a:rPr lang="en-US" sz="5600" dirty="0"/>
              <a:t>. 8:13).</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0450215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4800" dirty="0" smtClean="0"/>
              <a:t>The rich young ruler lost out by </a:t>
            </a:r>
            <a:r>
              <a:rPr lang="en-US" sz="4800" dirty="0" smtClean="0">
                <a:solidFill>
                  <a:srgbClr val="C00000"/>
                </a:solidFill>
              </a:rPr>
              <a:t>trusting in </a:t>
            </a:r>
            <a:r>
              <a:rPr lang="en-US" sz="4800" dirty="0" smtClean="0"/>
              <a:t>his money. </a:t>
            </a:r>
          </a:p>
          <a:p>
            <a:pPr marL="0" indent="0" algn="ctr">
              <a:buNone/>
            </a:pPr>
            <a:r>
              <a:rPr lang="en-US" sz="4800" dirty="0" smtClean="0"/>
              <a:t>Blind Bartimaeus got his miracle by </a:t>
            </a:r>
            <a:r>
              <a:rPr lang="en-US" sz="4800" dirty="0" smtClean="0">
                <a:solidFill>
                  <a:srgbClr val="C00000"/>
                </a:solidFill>
              </a:rPr>
              <a:t>throwing down</a:t>
            </a:r>
            <a:r>
              <a:rPr lang="en-US" sz="4800" dirty="0" smtClean="0"/>
              <a:t> his cloak and leaping to his feet.</a:t>
            </a:r>
            <a:endParaRPr lang="en-US" sz="4800" dirty="0"/>
          </a:p>
        </p:txBody>
      </p:sp>
    </p:spTree>
    <p:extLst>
      <p:ext uri="{BB962C8B-B14F-4D97-AF65-F5344CB8AC3E}">
        <p14:creationId xmlns:p14="http://schemas.microsoft.com/office/powerpoint/2010/main" val="3636686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61950"/>
            <a:ext cx="7543800" cy="4724400"/>
          </a:xfrm>
        </p:spPr>
        <p:txBody>
          <a:bodyPr>
            <a:normAutofit fontScale="47500" lnSpcReduction="20000"/>
          </a:bodyPr>
          <a:lstStyle/>
          <a:p>
            <a:r>
              <a:rPr lang="en-US" sz="8400" dirty="0">
                <a:solidFill>
                  <a:srgbClr val="C00000"/>
                </a:solidFill>
              </a:rPr>
              <a:t>I must let go of my past </a:t>
            </a:r>
            <a:r>
              <a:rPr lang="en-US" sz="8400" dirty="0" smtClean="0">
                <a:solidFill>
                  <a:srgbClr val="C00000"/>
                </a:solidFill>
              </a:rPr>
              <a:t>to embrace </a:t>
            </a:r>
            <a:r>
              <a:rPr lang="en-US" sz="8400" dirty="0">
                <a:solidFill>
                  <a:srgbClr val="C00000"/>
                </a:solidFill>
              </a:rPr>
              <a:t>God’s </a:t>
            </a:r>
            <a:r>
              <a:rPr lang="en-US" sz="8400" dirty="0" smtClean="0">
                <a:solidFill>
                  <a:srgbClr val="C00000"/>
                </a:solidFill>
              </a:rPr>
              <a:t>planned future</a:t>
            </a:r>
            <a:r>
              <a:rPr lang="en-US" sz="8400" dirty="0">
                <a:solidFill>
                  <a:srgbClr val="C00000"/>
                </a:solidFill>
              </a:rPr>
              <a:t>! </a:t>
            </a:r>
          </a:p>
          <a:p>
            <a:r>
              <a:rPr lang="en-US" sz="10100" dirty="0" smtClean="0"/>
              <a:t>I do </a:t>
            </a:r>
            <a:r>
              <a:rPr lang="en-US" sz="10100" dirty="0"/>
              <a:t>not cling to </a:t>
            </a:r>
            <a:r>
              <a:rPr lang="en-US" sz="10100" dirty="0" smtClean="0"/>
              <a:t>past </a:t>
            </a:r>
            <a:r>
              <a:rPr lang="en-US" sz="10100" dirty="0"/>
              <a:t>sins, </a:t>
            </a:r>
            <a:r>
              <a:rPr lang="en-US" sz="10100" dirty="0" smtClean="0"/>
              <a:t>inferiorities</a:t>
            </a:r>
            <a:r>
              <a:rPr lang="en-US" sz="10100" dirty="0"/>
              <a:t>, self-consciousness, or </a:t>
            </a:r>
            <a:r>
              <a:rPr lang="en-US" sz="10100" dirty="0" smtClean="0"/>
              <a:t>inabilities</a:t>
            </a:r>
            <a:r>
              <a:rPr lang="en-US" sz="10100" dirty="0"/>
              <a:t>. </a:t>
            </a:r>
            <a:r>
              <a:rPr lang="en-US" sz="10100" dirty="0" smtClean="0"/>
              <a:t>I give </a:t>
            </a:r>
            <a:r>
              <a:rPr lang="en-US" sz="10100" dirty="0"/>
              <a:t>them all to Jesus. </a:t>
            </a:r>
            <a:r>
              <a:rPr lang="en-US" sz="10100" dirty="0" smtClean="0"/>
              <a:t>By trusting Jesus only I receive the power of His Spirit. </a:t>
            </a:r>
            <a:endParaRPr lang="en-US" sz="101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7127237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5750"/>
            <a:ext cx="8229600" cy="4724400"/>
          </a:xfrm>
        </p:spPr>
        <p:txBody>
          <a:bodyPr>
            <a:normAutofit fontScale="40000" lnSpcReduction="20000"/>
          </a:bodyPr>
          <a:lstStyle/>
          <a:p>
            <a:r>
              <a:rPr lang="en-US" sz="6500" b="1" dirty="0">
                <a:solidFill>
                  <a:srgbClr val="C00000"/>
                </a:solidFill>
              </a:rPr>
              <a:t>Steps to experiencing </a:t>
            </a:r>
            <a:r>
              <a:rPr lang="en-US" sz="6500" b="1" dirty="0" smtClean="0">
                <a:solidFill>
                  <a:srgbClr val="C00000"/>
                </a:solidFill>
              </a:rPr>
              <a:t>Spirit-born </a:t>
            </a:r>
            <a:r>
              <a:rPr lang="en-US" sz="6500" b="1" dirty="0">
                <a:solidFill>
                  <a:srgbClr val="C00000"/>
                </a:solidFill>
              </a:rPr>
              <a:t>transformation</a:t>
            </a:r>
          </a:p>
          <a:p>
            <a:pPr marL="914400" lvl="0" indent="-914400" algn="l">
              <a:buFont typeface="+mj-lt"/>
              <a:buAutoNum type="arabicPeriod"/>
            </a:pPr>
            <a:r>
              <a:rPr lang="en-US" sz="7000" dirty="0">
                <a:solidFill>
                  <a:srgbClr val="C00000"/>
                </a:solidFill>
              </a:rPr>
              <a:t>I ask </a:t>
            </a:r>
            <a:r>
              <a:rPr lang="en-US" sz="7000" dirty="0"/>
              <a:t>for God’s help</a:t>
            </a:r>
          </a:p>
          <a:p>
            <a:pPr marL="914400" lvl="0" indent="-914400" algn="l">
              <a:buFont typeface="+mj-lt"/>
              <a:buAutoNum type="arabicPeriod"/>
            </a:pPr>
            <a:r>
              <a:rPr lang="en-US" sz="7000" dirty="0">
                <a:solidFill>
                  <a:srgbClr val="C00000"/>
                </a:solidFill>
              </a:rPr>
              <a:t>I tune </a:t>
            </a:r>
            <a:r>
              <a:rPr lang="en-US" sz="7000" dirty="0"/>
              <a:t>to flow and receive revelation </a:t>
            </a:r>
          </a:p>
          <a:p>
            <a:pPr marL="914400" lvl="0" indent="-914400" algn="l">
              <a:buFont typeface="+mj-lt"/>
              <a:buAutoNum type="arabicPeriod"/>
            </a:pPr>
            <a:r>
              <a:rPr lang="en-US" sz="7000" dirty="0">
                <a:solidFill>
                  <a:srgbClr val="C00000"/>
                </a:solidFill>
              </a:rPr>
              <a:t>I </a:t>
            </a:r>
            <a:r>
              <a:rPr lang="en-US" sz="7000" dirty="0" smtClean="0">
                <a:solidFill>
                  <a:srgbClr val="C00000"/>
                </a:solidFill>
              </a:rPr>
              <a:t>cease </a:t>
            </a:r>
            <a:r>
              <a:rPr lang="en-US" sz="7000" dirty="0"/>
              <a:t>my own laboring </a:t>
            </a:r>
          </a:p>
          <a:p>
            <a:pPr marL="914400" lvl="0" indent="-914400" algn="l">
              <a:buFont typeface="+mj-lt"/>
              <a:buAutoNum type="arabicPeriod"/>
            </a:pPr>
            <a:r>
              <a:rPr lang="en-US" sz="7000" dirty="0">
                <a:solidFill>
                  <a:srgbClr val="C00000"/>
                </a:solidFill>
              </a:rPr>
              <a:t>I believe </a:t>
            </a:r>
            <a:r>
              <a:rPr lang="en-US" sz="7000" dirty="0"/>
              <a:t>what the Spirit </a:t>
            </a:r>
            <a:r>
              <a:rPr lang="en-US" sz="7000" dirty="0" smtClean="0"/>
              <a:t>is giving</a:t>
            </a:r>
            <a:endParaRPr lang="en-US" sz="7000" dirty="0"/>
          </a:p>
          <a:p>
            <a:pPr marL="914400" lvl="0" indent="-914400" algn="l">
              <a:buFont typeface="+mj-lt"/>
              <a:buAutoNum type="arabicPeriod"/>
            </a:pPr>
            <a:r>
              <a:rPr lang="en-US" sz="7000" dirty="0">
                <a:solidFill>
                  <a:srgbClr val="C00000"/>
                </a:solidFill>
              </a:rPr>
              <a:t>I ponder </a:t>
            </a:r>
            <a:r>
              <a:rPr lang="en-US" sz="7000" dirty="0"/>
              <a:t>ONLY the promise fulfilled </a:t>
            </a:r>
          </a:p>
          <a:p>
            <a:pPr marL="914400" lvl="0" indent="-914400" algn="l">
              <a:buFont typeface="+mj-lt"/>
              <a:buAutoNum type="arabicPeriod"/>
            </a:pPr>
            <a:r>
              <a:rPr lang="en-US" sz="7000" dirty="0">
                <a:solidFill>
                  <a:srgbClr val="C00000"/>
                </a:solidFill>
              </a:rPr>
              <a:t>I picture </a:t>
            </a:r>
            <a:r>
              <a:rPr lang="en-US" sz="7000" dirty="0"/>
              <a:t>ONLY the promise fulfilled </a:t>
            </a:r>
          </a:p>
          <a:p>
            <a:pPr marL="914400" lvl="0" indent="-914400" algn="l">
              <a:buFont typeface="+mj-lt"/>
              <a:buAutoNum type="arabicPeriod"/>
            </a:pPr>
            <a:r>
              <a:rPr lang="en-US" sz="7000" dirty="0">
                <a:solidFill>
                  <a:srgbClr val="C00000"/>
                </a:solidFill>
              </a:rPr>
              <a:t>I praise </a:t>
            </a:r>
            <a:r>
              <a:rPr lang="en-US" sz="7000" dirty="0"/>
              <a:t>passionately thanking Him that “The promise is fulfilled”  </a:t>
            </a:r>
          </a:p>
          <a:p>
            <a:pPr marL="914400" lvl="0" indent="-914400" algn="l">
              <a:buFont typeface="+mj-lt"/>
              <a:buAutoNum type="arabicPeriod"/>
            </a:pPr>
            <a:r>
              <a:rPr lang="en-US" sz="7000" dirty="0">
                <a:solidFill>
                  <a:srgbClr val="C00000"/>
                </a:solidFill>
              </a:rPr>
              <a:t>I experience energy </a:t>
            </a:r>
            <a:r>
              <a:rPr lang="en-US" sz="7000" dirty="0"/>
              <a:t>of the Spirit flowing within </a:t>
            </a:r>
          </a:p>
          <a:p>
            <a:pPr marL="914400" lvl="0" indent="-914400" algn="l">
              <a:buFont typeface="+mj-lt"/>
              <a:buAutoNum type="arabicPeriod"/>
            </a:pPr>
            <a:r>
              <a:rPr lang="en-US" sz="7000" dirty="0">
                <a:solidFill>
                  <a:srgbClr val="C00000"/>
                </a:solidFill>
              </a:rPr>
              <a:t>I do </a:t>
            </a:r>
            <a:r>
              <a:rPr lang="en-US" sz="7000" dirty="0"/>
              <a:t>what the Spirit within is directing</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8221200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543800" cy="4572000"/>
          </a:xfrm>
        </p:spPr>
        <p:txBody>
          <a:bodyPr>
            <a:noAutofit/>
          </a:bodyPr>
          <a:lstStyle/>
          <a:p>
            <a:pPr marL="0" indent="0" algn="ctr">
              <a:buNone/>
            </a:pPr>
            <a:r>
              <a:rPr lang="en-US" sz="4800" dirty="0"/>
              <a:t>New Celebration Devotional </a:t>
            </a:r>
            <a:endParaRPr lang="en-US" sz="4800" dirty="0" smtClean="0"/>
          </a:p>
          <a:p>
            <a:pPr marL="0" indent="0" algn="ctr">
              <a:buNone/>
            </a:pPr>
            <a:r>
              <a:rPr lang="en-US" sz="5400" b="1" i="1" dirty="0" smtClean="0"/>
              <a:t>Replacing Beliefs  </a:t>
            </a:r>
          </a:p>
          <a:p>
            <a:pPr marL="0" indent="0" algn="ctr">
              <a:buNone/>
            </a:pPr>
            <a:r>
              <a:rPr lang="en-US" sz="4800" dirty="0" smtClean="0">
                <a:solidFill>
                  <a:srgbClr val="C00000"/>
                </a:solidFill>
                <a:latin typeface="Garamond" panose="02020404030301010803" pitchFamily="18" charset="0"/>
              </a:rPr>
              <a:t>www.cwgministries.org/beliefs</a:t>
            </a:r>
          </a:p>
          <a:p>
            <a:pPr marL="0" indent="0" algn="ctr">
              <a:buNone/>
            </a:pPr>
            <a:r>
              <a:rPr lang="en-US" sz="4000" dirty="0" smtClean="0">
                <a:latin typeface="Garamond" panose="02020404030301010803" pitchFamily="18" charset="0"/>
              </a:rPr>
              <a:t>As you complete this, you will be gazing upon your New </a:t>
            </a:r>
            <a:r>
              <a:rPr lang="en-US" sz="4000" dirty="0"/>
              <a:t>S</a:t>
            </a:r>
            <a:r>
              <a:rPr lang="en-US" sz="4000" dirty="0" smtClean="0">
                <a:latin typeface="Garamond" panose="02020404030301010803" pitchFamily="18" charset="0"/>
              </a:rPr>
              <a:t>elf in Christ, and His promises fulfilled.</a:t>
            </a:r>
            <a:endParaRPr lang="en-US" sz="4000" dirty="0">
              <a:latin typeface="Garamond" panose="02020404030301010803" pitchFamily="18" charset="0"/>
            </a:endParaRPr>
          </a:p>
        </p:txBody>
      </p:sp>
    </p:spTree>
    <p:extLst>
      <p:ext uri="{BB962C8B-B14F-4D97-AF65-F5344CB8AC3E}">
        <p14:creationId xmlns:p14="http://schemas.microsoft.com/office/powerpoint/2010/main" val="1466481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15200" cy="4343400"/>
          </a:xfrm>
        </p:spPr>
        <p:txBody>
          <a:bodyPr>
            <a:normAutofit/>
          </a:bodyPr>
          <a:lstStyle/>
          <a:p>
            <a:endParaRPr lang="en-US" sz="54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6" y="0"/>
            <a:ext cx="7997668" cy="5143500"/>
          </a:xfrm>
          <a:prstGeom prst="rect">
            <a:avLst/>
          </a:prstGeom>
        </p:spPr>
      </p:pic>
    </p:spTree>
    <p:extLst>
      <p:ext uri="{BB962C8B-B14F-4D97-AF65-F5344CB8AC3E}">
        <p14:creationId xmlns:p14="http://schemas.microsoft.com/office/powerpoint/2010/main" val="2241317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92500"/>
          </a:bodyPr>
          <a:lstStyle/>
          <a:p>
            <a:r>
              <a:rPr lang="en-US" sz="6300" dirty="0" smtClean="0"/>
              <a:t>Chapter </a:t>
            </a:r>
            <a:r>
              <a:rPr lang="en-US" sz="6300" dirty="0"/>
              <a:t>4 </a:t>
            </a:r>
          </a:p>
          <a:p>
            <a:r>
              <a:rPr lang="en-US" sz="6300" dirty="0" smtClean="0"/>
              <a:t> </a:t>
            </a:r>
            <a:r>
              <a:rPr lang="en-US" sz="6300" dirty="0" smtClean="0">
                <a:solidFill>
                  <a:srgbClr val="C00000"/>
                </a:solidFill>
              </a:rPr>
              <a:t>Cultivating </a:t>
            </a:r>
            <a:r>
              <a:rPr lang="en-US" sz="6300" dirty="0">
                <a:solidFill>
                  <a:srgbClr val="C00000"/>
                </a:solidFill>
              </a:rPr>
              <a:t>Kingdom emotions and heightened Kingdom emotions</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4085802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fontScale="92500" lnSpcReduction="10000"/>
          </a:bodyPr>
          <a:lstStyle/>
          <a:p>
            <a:r>
              <a:rPr lang="en-US" sz="5400" dirty="0">
                <a:solidFill>
                  <a:srgbClr val="C00000"/>
                </a:solidFill>
              </a:rPr>
              <a:t>Perfect Peace When Your Imagination </a:t>
            </a:r>
            <a:r>
              <a:rPr lang="en-US" sz="5400" dirty="0" smtClean="0">
                <a:solidFill>
                  <a:srgbClr val="C00000"/>
                </a:solidFill>
              </a:rPr>
              <a:t>Is…what?</a:t>
            </a:r>
            <a:endParaRPr lang="en-US" sz="5400" dirty="0">
              <a:solidFill>
                <a:srgbClr val="C00000"/>
              </a:solidFill>
            </a:endParaRPr>
          </a:p>
          <a:p>
            <a:r>
              <a:rPr lang="en-US" sz="5400" i="1" dirty="0"/>
              <a:t>"The steadfast of </a:t>
            </a:r>
            <a:r>
              <a:rPr lang="en-US" sz="5400" i="1" strike="sngStrike" dirty="0"/>
              <a:t>mind</a:t>
            </a:r>
            <a:r>
              <a:rPr lang="en-US" sz="5400" i="1" dirty="0"/>
              <a:t> (</a:t>
            </a:r>
            <a:r>
              <a:rPr lang="en-US" sz="5400" dirty="0"/>
              <a:t>“</a:t>
            </a:r>
            <a:r>
              <a:rPr lang="en-US" sz="5400" dirty="0" err="1"/>
              <a:t>Yêtser</a:t>
            </a:r>
            <a:r>
              <a:rPr lang="en-US" sz="5400" dirty="0"/>
              <a:t>” =</a:t>
            </a:r>
            <a:r>
              <a:rPr lang="en-US" sz="5400" i="1" dirty="0"/>
              <a:t> </a:t>
            </a:r>
            <a:r>
              <a:rPr lang="en-US" sz="5400" i="1" dirty="0">
                <a:solidFill>
                  <a:srgbClr val="C00000"/>
                </a:solidFill>
              </a:rPr>
              <a:t>imagination</a:t>
            </a:r>
            <a:r>
              <a:rPr lang="en-US" sz="5400" i="1" dirty="0"/>
              <a:t>) You will keep in perfect peace, Because he trusts in You (Isa. 26:3).</a:t>
            </a:r>
            <a:r>
              <a:rPr lang="en-US" sz="5400" dirty="0"/>
              <a:t> </a:t>
            </a:r>
            <a:endParaRPr lang="en-US" sz="5400" dirty="0">
              <a:latin typeface="Garamond" panose="02020404030301010803" pitchFamily="18" charset="0"/>
            </a:endParaRPr>
          </a:p>
        </p:txBody>
      </p:sp>
    </p:spTree>
    <p:extLst>
      <p:ext uri="{BB962C8B-B14F-4D97-AF65-F5344CB8AC3E}">
        <p14:creationId xmlns:p14="http://schemas.microsoft.com/office/powerpoint/2010/main" val="30031485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fontScale="92500" lnSpcReduction="10000"/>
          </a:bodyPr>
          <a:lstStyle/>
          <a:p>
            <a:pPr marL="0" indent="0" algn="ctr">
              <a:buNone/>
            </a:pPr>
            <a:r>
              <a:rPr lang="en-US" sz="5400" dirty="0"/>
              <a:t>Of the </a:t>
            </a:r>
            <a:r>
              <a:rPr lang="en-US" sz="5400" u="sng" dirty="0"/>
              <a:t>nine</a:t>
            </a:r>
            <a:r>
              <a:rPr lang="en-US" sz="5400" dirty="0"/>
              <a:t> times </a:t>
            </a:r>
            <a:r>
              <a:rPr lang="en-US" sz="5400" i="1" dirty="0" err="1"/>
              <a:t>y</a:t>
            </a:r>
            <a:r>
              <a:rPr lang="en-US" sz="5400" i="1" dirty="0" err="1" smtClean="0"/>
              <a:t>e</a:t>
            </a:r>
            <a:r>
              <a:rPr lang="en-US" sz="5400" i="1" dirty="0" err="1"/>
              <a:t>̂tser</a:t>
            </a:r>
            <a:r>
              <a:rPr lang="en-US" sz="5400" i="1" dirty="0"/>
              <a:t> </a:t>
            </a:r>
            <a:r>
              <a:rPr lang="en-US" sz="5400" dirty="0"/>
              <a:t>appears in the Bible, it is translated </a:t>
            </a:r>
            <a:r>
              <a:rPr lang="en-US" sz="5400" dirty="0" smtClean="0"/>
              <a:t>seven times as </a:t>
            </a:r>
            <a:r>
              <a:rPr lang="en-US" sz="5400" dirty="0">
                <a:solidFill>
                  <a:srgbClr val="C00000"/>
                </a:solidFill>
              </a:rPr>
              <a:t>imagination</a:t>
            </a:r>
            <a:r>
              <a:rPr lang="en-US" sz="5400" dirty="0"/>
              <a:t> which </a:t>
            </a:r>
            <a:r>
              <a:rPr lang="en-US" sz="5400" dirty="0">
                <a:solidFill>
                  <a:srgbClr val="C00000"/>
                </a:solidFill>
              </a:rPr>
              <a:t>frames up </a:t>
            </a:r>
            <a:r>
              <a:rPr lang="en-US" sz="5400" dirty="0"/>
              <a:t>your </a:t>
            </a:r>
            <a:r>
              <a:rPr lang="en-US" sz="5400" dirty="0" smtClean="0"/>
              <a:t>reality. See… </a:t>
            </a:r>
            <a:r>
              <a:rPr lang="en-US" sz="5400" dirty="0" smtClean="0">
                <a:solidFill>
                  <a:srgbClr val="C00000"/>
                </a:solidFill>
              </a:rPr>
              <a:t>cwgministries.org/imagination</a:t>
            </a:r>
            <a:endParaRPr lang="en-US" sz="5400" dirty="0">
              <a:solidFill>
                <a:srgbClr val="C00000"/>
              </a:solidFill>
            </a:endParaRPr>
          </a:p>
        </p:txBody>
      </p:sp>
    </p:spTree>
    <p:extLst>
      <p:ext uri="{BB962C8B-B14F-4D97-AF65-F5344CB8AC3E}">
        <p14:creationId xmlns:p14="http://schemas.microsoft.com/office/powerpoint/2010/main" val="276362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7848600" cy="4419600"/>
          </a:xfrm>
        </p:spPr>
        <p:txBody>
          <a:bodyPr>
            <a:normAutofit fontScale="92500" lnSpcReduction="10000"/>
          </a:bodyPr>
          <a:lstStyle/>
          <a:p>
            <a:pPr marL="0" indent="0" algn="ctr">
              <a:buNone/>
            </a:pPr>
            <a:r>
              <a:rPr lang="en-US" sz="4400" dirty="0" smtClean="0"/>
              <a:t>Emotions are more than soulish. </a:t>
            </a:r>
            <a:r>
              <a:rPr lang="en-US" sz="5200" dirty="0" smtClean="0">
                <a:solidFill>
                  <a:srgbClr val="C00000"/>
                </a:solidFill>
              </a:rPr>
              <a:t>They exist in our </a:t>
            </a:r>
            <a:r>
              <a:rPr lang="en-US" sz="5200" u="sng" dirty="0" smtClean="0">
                <a:solidFill>
                  <a:srgbClr val="C00000"/>
                </a:solidFill>
              </a:rPr>
              <a:t>spirits</a:t>
            </a:r>
            <a:r>
              <a:rPr lang="en-US" sz="5200" dirty="0" smtClean="0">
                <a:solidFill>
                  <a:srgbClr val="C00000"/>
                </a:solidFill>
              </a:rPr>
              <a:t>!</a:t>
            </a:r>
          </a:p>
          <a:p>
            <a:pPr marL="0" indent="0" algn="ctr">
              <a:buNone/>
            </a:pPr>
            <a:r>
              <a:rPr lang="en-US" sz="4400" dirty="0" smtClean="0">
                <a:latin typeface="Garamond" panose="02020404030301010803" pitchFamily="18" charset="0"/>
              </a:rPr>
              <a:t>Ezekiel said, </a:t>
            </a:r>
            <a:r>
              <a:rPr lang="en-US" sz="5200" i="1" dirty="0">
                <a:latin typeface="Garamond" panose="02020404030301010803" pitchFamily="18" charset="0"/>
              </a:rPr>
              <a:t>“I went embittered in the </a:t>
            </a:r>
            <a:r>
              <a:rPr lang="en-US" sz="5200" i="1" dirty="0">
                <a:solidFill>
                  <a:srgbClr val="C00000"/>
                </a:solidFill>
                <a:latin typeface="Garamond" panose="02020404030301010803" pitchFamily="18" charset="0"/>
              </a:rPr>
              <a:t>rage</a:t>
            </a:r>
            <a:r>
              <a:rPr lang="en-US" sz="5200" i="1" dirty="0">
                <a:latin typeface="Garamond" panose="02020404030301010803" pitchFamily="18" charset="0"/>
              </a:rPr>
              <a:t> of my </a:t>
            </a:r>
            <a:r>
              <a:rPr lang="en-US" sz="5200" i="1" dirty="0">
                <a:solidFill>
                  <a:srgbClr val="C00000"/>
                </a:solidFill>
                <a:latin typeface="Garamond" panose="02020404030301010803" pitchFamily="18" charset="0"/>
              </a:rPr>
              <a:t>spirit</a:t>
            </a:r>
            <a:r>
              <a:rPr lang="en-US" sz="5200" i="1" dirty="0">
                <a:latin typeface="Garamond" panose="02020404030301010803" pitchFamily="18" charset="0"/>
              </a:rPr>
              <a:t>, and the hand of the LORD was strong on me” </a:t>
            </a:r>
            <a:endParaRPr lang="en-US" sz="5200" i="1" dirty="0" smtClean="0">
              <a:latin typeface="Garamond" panose="02020404030301010803" pitchFamily="18" charset="0"/>
            </a:endParaRPr>
          </a:p>
          <a:p>
            <a:pPr marL="0" indent="0" algn="ctr">
              <a:buNone/>
            </a:pPr>
            <a:r>
              <a:rPr lang="en-US" sz="4400" dirty="0" smtClean="0">
                <a:latin typeface="Garamond" panose="02020404030301010803" pitchFamily="18" charset="0"/>
              </a:rPr>
              <a:t>(</a:t>
            </a:r>
            <a:r>
              <a:rPr lang="en-US" sz="4400" dirty="0">
                <a:latin typeface="Garamond" panose="02020404030301010803" pitchFamily="18" charset="0"/>
              </a:rPr>
              <a:t>Ezek. 3:14 NASB).”</a:t>
            </a:r>
          </a:p>
        </p:txBody>
      </p:sp>
    </p:spTree>
    <p:extLst>
      <p:ext uri="{BB962C8B-B14F-4D97-AF65-F5344CB8AC3E}">
        <p14:creationId xmlns:p14="http://schemas.microsoft.com/office/powerpoint/2010/main" val="28987476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3350"/>
            <a:ext cx="7924800" cy="5010150"/>
          </a:xfrm>
        </p:spPr>
        <p:txBody>
          <a:bodyPr>
            <a:noAutofit/>
          </a:bodyPr>
          <a:lstStyle/>
          <a:p>
            <a:pPr marL="0" indent="0" algn="ctr">
              <a:buNone/>
            </a:pPr>
            <a:r>
              <a:rPr lang="en-US" sz="3600" dirty="0" smtClean="0">
                <a:solidFill>
                  <a:srgbClr val="C00000"/>
                </a:solidFill>
              </a:rPr>
              <a:t>New </a:t>
            </a:r>
            <a:r>
              <a:rPr lang="en-US" sz="3600" dirty="0">
                <a:solidFill>
                  <a:srgbClr val="C00000"/>
                </a:solidFill>
              </a:rPr>
              <a:t>Creation </a:t>
            </a:r>
            <a:r>
              <a:rPr lang="en-US" sz="3600" dirty="0" smtClean="0">
                <a:solidFill>
                  <a:srgbClr val="C00000"/>
                </a:solidFill>
              </a:rPr>
              <a:t>Celebration Devotionals </a:t>
            </a:r>
            <a:r>
              <a:rPr lang="en-US" sz="3600" dirty="0" smtClean="0"/>
              <a:t>These</a:t>
            </a:r>
            <a:r>
              <a:rPr lang="en-US" sz="3600" dirty="0" smtClean="0">
                <a:solidFill>
                  <a:srgbClr val="C00000"/>
                </a:solidFill>
              </a:rPr>
              <a:t> </a:t>
            </a:r>
            <a:r>
              <a:rPr lang="en-US" sz="3600" dirty="0" smtClean="0"/>
              <a:t>incorporate </a:t>
            </a:r>
            <a:r>
              <a:rPr lang="en-US" sz="3600" u="sng" dirty="0" smtClean="0"/>
              <a:t>pictures &amp; emotions</a:t>
            </a:r>
          </a:p>
          <a:p>
            <a:pPr>
              <a:buFont typeface="Wingdings" panose="05000000000000000000" pitchFamily="2" charset="2"/>
              <a:buChar char="v"/>
            </a:pPr>
            <a:r>
              <a:rPr lang="en-US" sz="4000" i="1" dirty="0" smtClean="0"/>
              <a:t>  </a:t>
            </a:r>
            <a:r>
              <a:rPr lang="en-US" sz="3600" i="1" dirty="0" smtClean="0"/>
              <a:t>Replacing</a:t>
            </a:r>
            <a:r>
              <a:rPr lang="en-US" sz="3600" i="1" dirty="0"/>
              <a:t> </a:t>
            </a:r>
            <a:r>
              <a:rPr lang="en-US" sz="3600" b="1" i="1" dirty="0"/>
              <a:t>Emotions</a:t>
            </a:r>
            <a:r>
              <a:rPr lang="en-US" sz="3600" dirty="0"/>
              <a:t> (40 minutes) </a:t>
            </a:r>
          </a:p>
          <a:p>
            <a:pPr>
              <a:buFont typeface="Wingdings" panose="05000000000000000000" pitchFamily="2" charset="2"/>
              <a:buChar char="v"/>
            </a:pPr>
            <a:r>
              <a:rPr lang="en-US" sz="3600" i="1" dirty="0" smtClean="0"/>
              <a:t>  Replacing</a:t>
            </a:r>
            <a:r>
              <a:rPr lang="en-US" sz="3600" i="1" dirty="0"/>
              <a:t> </a:t>
            </a:r>
            <a:r>
              <a:rPr lang="en-US" sz="3600" b="1" i="1" dirty="0"/>
              <a:t>Beliefs</a:t>
            </a:r>
            <a:r>
              <a:rPr lang="en-US" sz="3600" dirty="0"/>
              <a:t> (22 minutes)</a:t>
            </a:r>
          </a:p>
          <a:p>
            <a:pPr>
              <a:buFont typeface="Wingdings" panose="05000000000000000000" pitchFamily="2" charset="2"/>
              <a:buChar char="v"/>
            </a:pPr>
            <a:r>
              <a:rPr lang="en-US" sz="3600" i="1" dirty="0" smtClean="0"/>
              <a:t>  Putting </a:t>
            </a:r>
            <a:r>
              <a:rPr lang="en-US" sz="3600" i="1" dirty="0"/>
              <a:t>on </a:t>
            </a:r>
            <a:r>
              <a:rPr lang="en-US" sz="3600" b="1" i="1" dirty="0"/>
              <a:t>Christ</a:t>
            </a:r>
            <a:r>
              <a:rPr lang="en-US" sz="3600" dirty="0"/>
              <a:t> (13 minutes)</a:t>
            </a:r>
          </a:p>
          <a:p>
            <a:pPr>
              <a:buFont typeface="Wingdings" panose="05000000000000000000" pitchFamily="2" charset="2"/>
              <a:buChar char="v"/>
            </a:pPr>
            <a:r>
              <a:rPr lang="en-US" sz="4000" i="1" dirty="0" smtClean="0"/>
              <a:t>  </a:t>
            </a:r>
            <a:r>
              <a:rPr lang="en-US" sz="3600" i="1" dirty="0" smtClean="0"/>
              <a:t>Possessing</a:t>
            </a:r>
            <a:r>
              <a:rPr lang="en-US" sz="3600" b="1" i="1" dirty="0" smtClean="0"/>
              <a:t> </a:t>
            </a:r>
            <a:r>
              <a:rPr lang="en-US" sz="3600" i="1" dirty="0"/>
              <a:t>Your </a:t>
            </a:r>
            <a:r>
              <a:rPr lang="en-US" sz="3600" b="1" i="1" dirty="0"/>
              <a:t>Promised Land</a:t>
            </a:r>
            <a:r>
              <a:rPr lang="en-US" sz="3600" b="1" dirty="0"/>
              <a:t> </a:t>
            </a:r>
            <a:r>
              <a:rPr lang="en-US" sz="3600" dirty="0"/>
              <a:t>(9 </a:t>
            </a:r>
            <a:r>
              <a:rPr lang="en-US" sz="3600" dirty="0" smtClean="0"/>
              <a:t>min)</a:t>
            </a:r>
          </a:p>
          <a:p>
            <a:pPr marL="0" indent="0" algn="ctr">
              <a:buNone/>
            </a:pPr>
            <a:r>
              <a:rPr lang="en-US" sz="4400" dirty="0" smtClean="0">
                <a:solidFill>
                  <a:srgbClr val="C00000"/>
                </a:solidFill>
              </a:rPr>
              <a:t>cwgministries.org/transformations</a:t>
            </a:r>
            <a:endParaRPr lang="en-US" sz="4400" dirty="0">
              <a:solidFill>
                <a:srgbClr val="C00000"/>
              </a:solidFill>
            </a:endParaRPr>
          </a:p>
        </p:txBody>
      </p:sp>
    </p:spTree>
    <p:extLst>
      <p:ext uri="{BB962C8B-B14F-4D97-AF65-F5344CB8AC3E}">
        <p14:creationId xmlns:p14="http://schemas.microsoft.com/office/powerpoint/2010/main" val="334572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buNone/>
            </a:pPr>
            <a:r>
              <a:rPr lang="en-US" sz="3600" dirty="0" smtClean="0">
                <a:solidFill>
                  <a:srgbClr val="C00000"/>
                </a:solidFill>
              </a:rPr>
              <a:t>UNIQUE </a:t>
            </a:r>
            <a:r>
              <a:rPr lang="en-US" sz="3600" dirty="0">
                <a:solidFill>
                  <a:srgbClr val="C00000"/>
                </a:solidFill>
              </a:rPr>
              <a:t>features of these </a:t>
            </a:r>
            <a:r>
              <a:rPr lang="en-US" sz="3600" dirty="0" smtClean="0">
                <a:solidFill>
                  <a:srgbClr val="C00000"/>
                </a:solidFill>
              </a:rPr>
              <a:t>devotionals</a:t>
            </a:r>
            <a:endParaRPr lang="en-US" sz="3600" dirty="0">
              <a:solidFill>
                <a:srgbClr val="C00000"/>
              </a:solidFill>
            </a:endParaRPr>
          </a:p>
          <a:p>
            <a:r>
              <a:rPr lang="en-US" sz="4000" dirty="0" smtClean="0"/>
              <a:t>We </a:t>
            </a:r>
            <a:r>
              <a:rPr lang="en-US" sz="4000" dirty="0"/>
              <a:t>begin by getting</a:t>
            </a:r>
            <a:r>
              <a:rPr lang="en-US" sz="4000" i="1" dirty="0"/>
              <a:t> “</a:t>
            </a:r>
            <a:r>
              <a:rPr lang="en-US" sz="4000" i="1" u="sng" dirty="0"/>
              <a:t>in Spirit</a:t>
            </a:r>
            <a:r>
              <a:rPr lang="en-US" sz="4000" i="1" dirty="0"/>
              <a:t>”</a:t>
            </a:r>
            <a:r>
              <a:rPr lang="en-US" sz="4000" dirty="0"/>
              <a:t> </a:t>
            </a:r>
          </a:p>
          <a:p>
            <a:r>
              <a:rPr lang="en-US" sz="4000" dirty="0" smtClean="0"/>
              <a:t>We </a:t>
            </a:r>
            <a:r>
              <a:rPr lang="en-US" sz="4000" u="sng" dirty="0"/>
              <a:t>listen</a:t>
            </a:r>
            <a:r>
              <a:rPr lang="en-US" sz="4000" dirty="0"/>
              <a:t> for God’s voice and </a:t>
            </a:r>
            <a:r>
              <a:rPr lang="en-US" sz="4000" u="sng" dirty="0"/>
              <a:t>see</a:t>
            </a:r>
            <a:r>
              <a:rPr lang="en-US" sz="4000" dirty="0"/>
              <a:t> His visions</a:t>
            </a:r>
          </a:p>
          <a:p>
            <a:r>
              <a:rPr lang="en-US" sz="4000" dirty="0"/>
              <a:t>W</a:t>
            </a:r>
            <a:r>
              <a:rPr lang="en-US" sz="4000" dirty="0" smtClean="0"/>
              <a:t>e </a:t>
            </a:r>
            <a:r>
              <a:rPr lang="en-US" sz="4000" dirty="0"/>
              <a:t>process </a:t>
            </a:r>
            <a:r>
              <a:rPr lang="en-US" sz="4000" u="sng" dirty="0"/>
              <a:t>one</a:t>
            </a:r>
            <a:r>
              <a:rPr lang="en-US" sz="4000" dirty="0"/>
              <a:t> </a:t>
            </a:r>
            <a:r>
              <a:rPr lang="en-US" sz="4000" dirty="0" smtClean="0"/>
              <a:t>emotion/session </a:t>
            </a:r>
            <a:endParaRPr lang="en-US" sz="4000" dirty="0"/>
          </a:p>
          <a:p>
            <a:r>
              <a:rPr lang="en-US" sz="4000" dirty="0" smtClean="0"/>
              <a:t>We </a:t>
            </a:r>
            <a:r>
              <a:rPr lang="en-US" sz="4000" u="sng" dirty="0"/>
              <a:t>throw off self-reliance </a:t>
            </a:r>
          </a:p>
          <a:p>
            <a:pPr marL="0" indent="0">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42433940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5750"/>
            <a:ext cx="7467600" cy="4572000"/>
          </a:xfrm>
        </p:spPr>
        <p:txBody>
          <a:bodyPr>
            <a:noAutofit/>
          </a:bodyPr>
          <a:lstStyle/>
          <a:p>
            <a:pPr marL="0" indent="0">
              <a:buNone/>
            </a:pPr>
            <a:r>
              <a:rPr lang="en-US" sz="3800" dirty="0" smtClean="0">
                <a:solidFill>
                  <a:srgbClr val="C00000"/>
                </a:solidFill>
              </a:rPr>
              <a:t>Unique features of these devotionals</a:t>
            </a:r>
            <a:endParaRPr lang="en-US" sz="3800" dirty="0">
              <a:solidFill>
                <a:srgbClr val="C00000"/>
              </a:solidFill>
            </a:endParaRPr>
          </a:p>
          <a:p>
            <a:r>
              <a:rPr lang="en-US" sz="3600" dirty="0"/>
              <a:t>W</a:t>
            </a:r>
            <a:r>
              <a:rPr lang="en-US" sz="3600" dirty="0" smtClean="0"/>
              <a:t>e </a:t>
            </a:r>
            <a:r>
              <a:rPr lang="en-US" sz="3600" u="sng" dirty="0" smtClean="0"/>
              <a:t>surrender</a:t>
            </a:r>
            <a:r>
              <a:rPr lang="en-US" sz="3600" dirty="0" smtClean="0"/>
              <a:t> </a:t>
            </a:r>
            <a:r>
              <a:rPr lang="en-US" sz="3600" dirty="0"/>
              <a:t>to the power of </a:t>
            </a:r>
            <a:r>
              <a:rPr lang="en-US" sz="3600" dirty="0" smtClean="0"/>
              <a:t>Spirit</a:t>
            </a:r>
            <a:endParaRPr lang="en-US" sz="3600" dirty="0"/>
          </a:p>
          <a:p>
            <a:r>
              <a:rPr lang="en-US" sz="3600" dirty="0"/>
              <a:t>W</a:t>
            </a:r>
            <a:r>
              <a:rPr lang="en-US" sz="3600" dirty="0" smtClean="0"/>
              <a:t>e </a:t>
            </a:r>
            <a:r>
              <a:rPr lang="en-US" sz="3600" dirty="0"/>
              <a:t>“</a:t>
            </a:r>
            <a:r>
              <a:rPr lang="en-US" sz="3600" u="sng" dirty="0"/>
              <a:t>put on Christ</a:t>
            </a:r>
            <a:r>
              <a:rPr lang="en-US" sz="3600" dirty="0"/>
              <a:t>” by </a:t>
            </a:r>
            <a:r>
              <a:rPr lang="en-US" sz="3600" dirty="0" smtClean="0"/>
              <a:t>gazing</a:t>
            </a:r>
            <a:endParaRPr lang="en-US" sz="3600" dirty="0"/>
          </a:p>
          <a:p>
            <a:r>
              <a:rPr lang="en-US" sz="3600" dirty="0" smtClean="0"/>
              <a:t>We </a:t>
            </a:r>
            <a:r>
              <a:rPr lang="en-US" sz="3600" u="sng" dirty="0"/>
              <a:t>practice</a:t>
            </a:r>
            <a:r>
              <a:rPr lang="en-US" sz="3600" dirty="0"/>
              <a:t> “walking by the Spirit” </a:t>
            </a:r>
            <a:endParaRPr lang="en-US" sz="3600" dirty="0" smtClean="0"/>
          </a:p>
          <a:p>
            <a:r>
              <a:rPr lang="en-US" sz="3600" dirty="0" smtClean="0"/>
              <a:t>We </a:t>
            </a:r>
            <a:r>
              <a:rPr lang="en-US" sz="3600" u="sng" dirty="0"/>
              <a:t>experience kingdom emotions </a:t>
            </a:r>
          </a:p>
          <a:p>
            <a:r>
              <a:rPr lang="en-US" sz="3600" dirty="0" smtClean="0"/>
              <a:t>We </a:t>
            </a:r>
            <a:r>
              <a:rPr lang="en-US" sz="3600" dirty="0"/>
              <a:t>ask for a </a:t>
            </a:r>
            <a:r>
              <a:rPr lang="en-US" sz="3600" u="sng" dirty="0"/>
              <a:t>confirming sign </a:t>
            </a:r>
          </a:p>
          <a:p>
            <a:pPr marL="0" indent="0" algn="ctr">
              <a:buNone/>
            </a:pPr>
            <a:r>
              <a:rPr lang="en-US" sz="3600" dirty="0" smtClean="0">
                <a:solidFill>
                  <a:srgbClr val="C00000"/>
                </a:solidFill>
                <a:latin typeface="Garamond" panose="02020404030301010803" pitchFamily="18" charset="0"/>
              </a:rPr>
              <a:t>Try it… you will like it!</a:t>
            </a:r>
            <a:endParaRPr lang="en-US" sz="3600"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2474370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15200" cy="4343400"/>
          </a:xfrm>
        </p:spPr>
        <p:txBody>
          <a:bodyPr>
            <a:normAutofit/>
          </a:bodyPr>
          <a:lstStyle/>
          <a:p>
            <a:endParaRPr lang="en-US" sz="54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6" y="0"/>
            <a:ext cx="7997668" cy="5143500"/>
          </a:xfrm>
          <a:prstGeom prst="rect">
            <a:avLst/>
          </a:prstGeom>
        </p:spPr>
      </p:pic>
    </p:spTree>
    <p:extLst>
      <p:ext uri="{BB962C8B-B14F-4D97-AF65-F5344CB8AC3E}">
        <p14:creationId xmlns:p14="http://schemas.microsoft.com/office/powerpoint/2010/main" val="22990162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92500" lnSpcReduction="20000"/>
          </a:bodyPr>
          <a:lstStyle/>
          <a:p>
            <a:r>
              <a:rPr lang="en-US" sz="5400" dirty="0" smtClean="0">
                <a:solidFill>
                  <a:srgbClr val="C00000"/>
                </a:solidFill>
              </a:rPr>
              <a:t>Now, how about a theology </a:t>
            </a:r>
            <a:r>
              <a:rPr lang="en-US" sz="5400" dirty="0">
                <a:solidFill>
                  <a:srgbClr val="C00000"/>
                </a:solidFill>
              </a:rPr>
              <a:t>for </a:t>
            </a:r>
            <a:r>
              <a:rPr lang="en-US" sz="5400" u="sng" dirty="0">
                <a:solidFill>
                  <a:srgbClr val="C00000"/>
                </a:solidFill>
              </a:rPr>
              <a:t>h</a:t>
            </a:r>
            <a:r>
              <a:rPr lang="en-US" sz="5400" u="sng" dirty="0" smtClean="0">
                <a:solidFill>
                  <a:srgbClr val="C00000"/>
                </a:solidFill>
              </a:rPr>
              <a:t>eightened</a:t>
            </a:r>
            <a:r>
              <a:rPr lang="en-US" sz="5400" dirty="0" smtClean="0">
                <a:solidFill>
                  <a:srgbClr val="C00000"/>
                </a:solidFill>
              </a:rPr>
              <a:t> </a:t>
            </a:r>
            <a:r>
              <a:rPr lang="en-US" sz="5400" dirty="0">
                <a:solidFill>
                  <a:srgbClr val="C00000"/>
                </a:solidFill>
              </a:rPr>
              <a:t>Kingdom </a:t>
            </a:r>
            <a:r>
              <a:rPr lang="en-US" sz="5400" dirty="0" smtClean="0">
                <a:solidFill>
                  <a:srgbClr val="C00000"/>
                </a:solidFill>
              </a:rPr>
              <a:t>emotions</a:t>
            </a:r>
          </a:p>
          <a:p>
            <a:pPr lvl="0"/>
            <a:r>
              <a:rPr lang="en-US" sz="5400" dirty="0"/>
              <a:t>Jesus </a:t>
            </a:r>
            <a:r>
              <a:rPr lang="en-US" sz="5400" i="1" dirty="0"/>
              <a:t>“felt </a:t>
            </a:r>
            <a:r>
              <a:rPr lang="en-US" sz="5400" b="1" i="1" dirty="0"/>
              <a:t>compassion</a:t>
            </a:r>
            <a:r>
              <a:rPr lang="en-US" sz="5400" i="1" dirty="0"/>
              <a:t> … and </a:t>
            </a:r>
            <a:r>
              <a:rPr lang="en-US" sz="5400" b="1" i="1" dirty="0"/>
              <a:t>healed</a:t>
            </a:r>
            <a:r>
              <a:rPr lang="en-US" sz="5400" i="1" dirty="0"/>
              <a:t> their sick”</a:t>
            </a:r>
            <a:r>
              <a:rPr lang="en-US" sz="5400" dirty="0"/>
              <a:t> (Matt. 14:14).</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0304838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a:bodyPr>
          <a:lstStyle/>
          <a:p>
            <a:r>
              <a:rPr lang="en-US" sz="6000" i="1" dirty="0">
                <a:solidFill>
                  <a:srgbClr val="C00000"/>
                </a:solidFill>
              </a:rPr>
              <a:t>“Revivals are intensely emotional and Christological in focus</a:t>
            </a:r>
            <a:r>
              <a:rPr lang="en-US" sz="6000" dirty="0">
                <a:solidFill>
                  <a:srgbClr val="C00000"/>
                </a:solidFill>
              </a:rPr>
              <a:t>.” </a:t>
            </a:r>
            <a:endParaRPr lang="en-US" sz="6000" dirty="0" smtClean="0">
              <a:solidFill>
                <a:srgbClr val="C00000"/>
              </a:solidFill>
            </a:endParaRPr>
          </a:p>
          <a:p>
            <a:r>
              <a:rPr lang="en-US" sz="4000" dirty="0" smtClean="0"/>
              <a:t>Quote from a college research paper </a:t>
            </a:r>
            <a:r>
              <a:rPr lang="en-US" sz="4000" dirty="0"/>
              <a:t>on “Revivals” by Mark Virkler</a:t>
            </a:r>
          </a:p>
        </p:txBody>
      </p:sp>
    </p:spTree>
    <p:extLst>
      <p:ext uri="{BB962C8B-B14F-4D97-AF65-F5344CB8AC3E}">
        <p14:creationId xmlns:p14="http://schemas.microsoft.com/office/powerpoint/2010/main" val="17127237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fontScale="62500" lnSpcReduction="20000"/>
          </a:bodyPr>
          <a:lstStyle/>
          <a:p>
            <a:pPr lvl="0"/>
            <a:r>
              <a:rPr lang="en-US" sz="7000" dirty="0"/>
              <a:t>Any intense experience, </a:t>
            </a:r>
            <a:r>
              <a:rPr lang="en-US" sz="7000" dirty="0">
                <a:solidFill>
                  <a:srgbClr val="C00000"/>
                </a:solidFill>
              </a:rPr>
              <a:t>if maintained for more than half an hour, </a:t>
            </a:r>
            <a:r>
              <a:rPr lang="en-US" sz="7000" dirty="0"/>
              <a:t>can leave permanent changes in the neural circuits involving emotion and memory (</a:t>
            </a:r>
            <a:r>
              <a:rPr lang="en-US" sz="7000" i="1" dirty="0"/>
              <a:t>Born to Believe</a:t>
            </a:r>
            <a:r>
              <a:rPr lang="en-US" sz="7000" dirty="0"/>
              <a:t> by Andrew </a:t>
            </a:r>
            <a:r>
              <a:rPr lang="en-US" sz="7000" dirty="0" err="1"/>
              <a:t>NewBerg</a:t>
            </a:r>
            <a:r>
              <a:rPr lang="en-US" sz="7000" dirty="0"/>
              <a:t>, MD - Page 183). </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2822120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lvl="0" indent="0" algn="ctr">
              <a:buNone/>
            </a:pPr>
            <a:r>
              <a:rPr lang="en-US" sz="5400" i="1" dirty="0"/>
              <a:t>Emotion is the energy that </a:t>
            </a:r>
            <a:r>
              <a:rPr lang="en-US" sz="5400" i="1" dirty="0">
                <a:solidFill>
                  <a:srgbClr val="C00000"/>
                </a:solidFill>
              </a:rPr>
              <a:t>activates</a:t>
            </a:r>
            <a:r>
              <a:rPr lang="en-US" sz="5400" i="1" dirty="0"/>
              <a:t> and </a:t>
            </a:r>
            <a:r>
              <a:rPr lang="en-US" sz="5400" i="1" dirty="0">
                <a:solidFill>
                  <a:srgbClr val="C00000"/>
                </a:solidFill>
              </a:rPr>
              <a:t>releases</a:t>
            </a:r>
            <a:r>
              <a:rPr lang="en-US" sz="5400" i="1" dirty="0"/>
              <a:t> the </a:t>
            </a:r>
            <a:r>
              <a:rPr lang="en-US" sz="5400" i="1" dirty="0" smtClean="0"/>
              <a:t>spirit</a:t>
            </a:r>
            <a:r>
              <a:rPr lang="en-US" sz="5400" dirty="0" smtClean="0"/>
              <a:t> </a:t>
            </a:r>
            <a:r>
              <a:rPr lang="en-US" sz="5400" dirty="0"/>
              <a:t>(Charity Kayembe</a:t>
            </a:r>
            <a:r>
              <a:rPr lang="en-US" sz="5400" dirty="0" smtClean="0"/>
              <a:t>)</a:t>
            </a:r>
            <a:endParaRPr lang="en-US" sz="5400" dirty="0"/>
          </a:p>
          <a:p>
            <a:pPr marL="0" indent="0" algn="ctr">
              <a:buNone/>
            </a:pPr>
            <a:r>
              <a:rPr lang="en-US" sz="5400" i="1" dirty="0"/>
              <a:t>“Emotions are the </a:t>
            </a:r>
            <a:r>
              <a:rPr lang="en-US" sz="5400" i="1" dirty="0">
                <a:solidFill>
                  <a:srgbClr val="C00000"/>
                </a:solidFill>
              </a:rPr>
              <a:t>channel</a:t>
            </a:r>
            <a:r>
              <a:rPr lang="en-US" sz="5400" i="1" dirty="0"/>
              <a:t> of the spirit”</a:t>
            </a:r>
            <a:r>
              <a:rPr lang="en-US" sz="5400" dirty="0"/>
              <a:t> </a:t>
            </a:r>
            <a:r>
              <a:rPr lang="en-US" sz="5400" dirty="0" smtClean="0"/>
              <a:t> (Mark Virkler)</a:t>
            </a:r>
            <a:endParaRPr lang="en-US" sz="5400" dirty="0"/>
          </a:p>
        </p:txBody>
      </p:sp>
    </p:spTree>
    <p:extLst>
      <p:ext uri="{BB962C8B-B14F-4D97-AF65-F5344CB8AC3E}">
        <p14:creationId xmlns:p14="http://schemas.microsoft.com/office/powerpoint/2010/main" val="14664811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391400" cy="4343400"/>
          </a:xfrm>
        </p:spPr>
        <p:txBody>
          <a:bodyPr>
            <a:noAutofit/>
          </a:bodyPr>
          <a:lstStyle/>
          <a:p>
            <a:pPr marL="0" indent="0" algn="ctr">
              <a:buNone/>
            </a:pPr>
            <a:r>
              <a:rPr lang="en-US" sz="6000" dirty="0"/>
              <a:t>Roaring at your enemy </a:t>
            </a:r>
            <a:r>
              <a:rPr lang="en-US" sz="6000" dirty="0" smtClean="0"/>
              <a:t>is an example of </a:t>
            </a:r>
            <a:r>
              <a:rPr lang="en-US" sz="6000" dirty="0"/>
              <a:t>heightened kingdom emotions</a:t>
            </a:r>
          </a:p>
          <a:p>
            <a:pPr marL="0" indent="0" algn="ctr">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208169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a:bodyPr>
          <a:lstStyle/>
          <a:p>
            <a:r>
              <a:rPr lang="en-US" sz="6000" i="1" dirty="0"/>
              <a:t>Like as the </a:t>
            </a:r>
            <a:r>
              <a:rPr lang="en-US" sz="6000" i="1" dirty="0">
                <a:solidFill>
                  <a:srgbClr val="C00000"/>
                </a:solidFill>
              </a:rPr>
              <a:t>lion</a:t>
            </a:r>
            <a:r>
              <a:rPr lang="en-US" sz="6000" i="1" dirty="0"/>
              <a:t> and the </a:t>
            </a:r>
            <a:r>
              <a:rPr lang="en-US" sz="6000" i="1" dirty="0">
                <a:solidFill>
                  <a:srgbClr val="C00000"/>
                </a:solidFill>
              </a:rPr>
              <a:t>young lion </a:t>
            </a:r>
            <a:r>
              <a:rPr lang="en-US" sz="6000" b="1" i="1" dirty="0"/>
              <a:t>roaring </a:t>
            </a:r>
            <a:r>
              <a:rPr lang="en-US" sz="6000" i="1" dirty="0"/>
              <a:t>on his </a:t>
            </a:r>
            <a:r>
              <a:rPr lang="en-US" sz="6000" i="1" dirty="0">
                <a:solidFill>
                  <a:srgbClr val="C00000"/>
                </a:solidFill>
              </a:rPr>
              <a:t>prey</a:t>
            </a:r>
            <a:r>
              <a:rPr lang="en-US" sz="6000" i="1" dirty="0" smtClean="0"/>
              <a:t>... </a:t>
            </a:r>
            <a:endParaRPr lang="en-US" sz="6000" dirty="0" smtClean="0"/>
          </a:p>
          <a:p>
            <a:r>
              <a:rPr lang="en-US" sz="4800" dirty="0" smtClean="0"/>
              <a:t>Isaiah 31:4 King </a:t>
            </a:r>
            <a:r>
              <a:rPr lang="en-US" sz="4800" dirty="0"/>
              <a:t>James Bible </a:t>
            </a:r>
          </a:p>
        </p:txBody>
      </p:sp>
    </p:spTree>
    <p:extLst>
      <p:ext uri="{BB962C8B-B14F-4D97-AF65-F5344CB8AC3E}">
        <p14:creationId xmlns:p14="http://schemas.microsoft.com/office/powerpoint/2010/main" val="78178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7848600" cy="4419600"/>
          </a:xfrm>
        </p:spPr>
        <p:txBody>
          <a:bodyPr>
            <a:normAutofit lnSpcReduction="10000"/>
          </a:bodyPr>
          <a:lstStyle/>
          <a:p>
            <a:pPr marL="0" indent="0" algn="ctr">
              <a:buNone/>
            </a:pPr>
            <a:r>
              <a:rPr lang="en-US" sz="5400" dirty="0" smtClean="0">
                <a:solidFill>
                  <a:srgbClr val="C00000"/>
                </a:solidFill>
              </a:rPr>
              <a:t>Observations concerning emotions:</a:t>
            </a:r>
          </a:p>
          <a:p>
            <a:pPr marL="742950" indent="-742950">
              <a:buFont typeface="+mj-lt"/>
              <a:buAutoNum type="arabicPeriod"/>
            </a:pPr>
            <a:r>
              <a:rPr lang="en-US" sz="4400" dirty="0" smtClean="0">
                <a:latin typeface="Garamond" panose="02020404030301010803" pitchFamily="18" charset="0"/>
              </a:rPr>
              <a:t>I can have emotions in my spirit</a:t>
            </a:r>
          </a:p>
          <a:p>
            <a:pPr marL="742950" indent="-742950">
              <a:buFont typeface="+mj-lt"/>
              <a:buAutoNum type="arabicPeriod"/>
            </a:pPr>
            <a:r>
              <a:rPr lang="en-US" sz="4400" dirty="0" smtClean="0"/>
              <a:t>May be placed there by God</a:t>
            </a:r>
          </a:p>
          <a:p>
            <a:pPr marL="742950" indent="-742950">
              <a:buFont typeface="+mj-lt"/>
              <a:buAutoNum type="arabicPeriod"/>
            </a:pPr>
            <a:r>
              <a:rPr lang="en-US" sz="4400" dirty="0" smtClean="0">
                <a:latin typeface="Garamond" panose="02020404030301010803" pitchFamily="18" charset="0"/>
              </a:rPr>
              <a:t>Empower </a:t>
            </a:r>
            <a:r>
              <a:rPr lang="en-US" sz="4400" dirty="0" smtClean="0"/>
              <a:t>me</a:t>
            </a:r>
            <a:r>
              <a:rPr lang="en-US" sz="4400" dirty="0" smtClean="0">
                <a:latin typeface="Garamond" panose="02020404030301010803" pitchFamily="18" charset="0"/>
              </a:rPr>
              <a:t> for ministry!</a:t>
            </a:r>
            <a:endParaRPr lang="en-US" sz="4400" dirty="0">
              <a:latin typeface="Garamond" panose="02020404030301010803" pitchFamily="18" charset="0"/>
            </a:endParaRPr>
          </a:p>
        </p:txBody>
      </p:sp>
    </p:spTree>
    <p:extLst>
      <p:ext uri="{BB962C8B-B14F-4D97-AF65-F5344CB8AC3E}">
        <p14:creationId xmlns:p14="http://schemas.microsoft.com/office/powerpoint/2010/main" val="33519237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lnSpcReduction="10000"/>
          </a:bodyPr>
          <a:lstStyle/>
          <a:p>
            <a:r>
              <a:rPr lang="en-US" sz="6000" i="1" dirty="0"/>
              <a:t>So shall the </a:t>
            </a:r>
            <a:r>
              <a:rPr lang="en-US" sz="6000" i="1" dirty="0">
                <a:solidFill>
                  <a:srgbClr val="C00000"/>
                </a:solidFill>
              </a:rPr>
              <a:t>LORD of hosts come down to fight </a:t>
            </a:r>
            <a:r>
              <a:rPr lang="en-US" sz="6000" i="1" dirty="0"/>
              <a:t>for mount Zion, he will </a:t>
            </a:r>
            <a:r>
              <a:rPr lang="en-US" sz="6000" i="1" dirty="0">
                <a:solidFill>
                  <a:srgbClr val="C00000"/>
                </a:solidFill>
              </a:rPr>
              <a:t>deliver it; </a:t>
            </a:r>
            <a:r>
              <a:rPr lang="en-US" sz="6000" i="1" dirty="0"/>
              <a:t>he will </a:t>
            </a:r>
            <a:r>
              <a:rPr lang="en-US" sz="6000" i="1" dirty="0">
                <a:solidFill>
                  <a:srgbClr val="C00000"/>
                </a:solidFill>
              </a:rPr>
              <a:t>preserve it </a:t>
            </a:r>
            <a:r>
              <a:rPr lang="en-US" sz="6000" i="1" dirty="0" smtClean="0">
                <a:solidFill>
                  <a:srgbClr val="C00000"/>
                </a:solidFill>
              </a:rPr>
              <a:t/>
            </a:r>
            <a:br>
              <a:rPr lang="en-US" sz="6000" i="1" dirty="0" smtClean="0">
                <a:solidFill>
                  <a:srgbClr val="C00000"/>
                </a:solidFill>
              </a:rPr>
            </a:br>
            <a:r>
              <a:rPr lang="en-US" sz="6000" i="1" dirty="0" smtClean="0"/>
              <a:t>(Isa</a:t>
            </a:r>
            <a:r>
              <a:rPr lang="en-US" sz="6000" i="1" dirty="0"/>
              <a:t>. 31:4,5).</a:t>
            </a:r>
            <a:endParaRPr lang="en-US" sz="6000" dirty="0"/>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40858029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438150"/>
            <a:ext cx="7962900" cy="4419600"/>
          </a:xfrm>
        </p:spPr>
        <p:txBody>
          <a:bodyPr>
            <a:normAutofit lnSpcReduction="10000"/>
          </a:bodyPr>
          <a:lstStyle/>
          <a:p>
            <a:r>
              <a:rPr lang="en-US" sz="6000" i="1" dirty="0"/>
              <a:t>The kingdom of heaven suffers violence, and </a:t>
            </a:r>
            <a:r>
              <a:rPr lang="en-US" sz="6000" i="1" dirty="0" smtClean="0"/>
              <a:t/>
            </a:r>
            <a:br>
              <a:rPr lang="en-US" sz="6000" i="1" dirty="0" smtClean="0"/>
            </a:br>
            <a:r>
              <a:rPr lang="en-US" sz="6000" i="1" dirty="0" smtClean="0">
                <a:solidFill>
                  <a:srgbClr val="C00000"/>
                </a:solidFill>
              </a:rPr>
              <a:t>violent </a:t>
            </a:r>
            <a:r>
              <a:rPr lang="en-US" sz="6000" i="1" dirty="0">
                <a:solidFill>
                  <a:srgbClr val="C00000"/>
                </a:solidFill>
              </a:rPr>
              <a:t>men take it by force</a:t>
            </a:r>
            <a:r>
              <a:rPr lang="en-US" sz="5600" dirty="0">
                <a:solidFill>
                  <a:srgbClr val="C00000"/>
                </a:solidFill>
              </a:rPr>
              <a:t> </a:t>
            </a:r>
            <a:r>
              <a:rPr lang="en-US" sz="5400" dirty="0" smtClean="0"/>
              <a:t/>
            </a:r>
            <a:br>
              <a:rPr lang="en-US" sz="5400" dirty="0" smtClean="0"/>
            </a:br>
            <a:r>
              <a:rPr lang="en-US" sz="4800" dirty="0" smtClean="0"/>
              <a:t>(</a:t>
            </a:r>
            <a:r>
              <a:rPr lang="en-US" sz="4800" dirty="0"/>
              <a:t>Matt. 11:12).</a:t>
            </a:r>
          </a:p>
          <a:p>
            <a:r>
              <a:rPr lang="en-US" sz="5400" dirty="0" smtClean="0">
                <a:latin typeface="Garamond" panose="02020404030301010803" pitchFamily="18" charset="0"/>
              </a:rPr>
              <a:t>Roaring at </a:t>
            </a:r>
            <a:r>
              <a:rPr lang="en-US" sz="5400" dirty="0"/>
              <a:t>Lyme’s disease </a:t>
            </a:r>
            <a:endParaRPr lang="en-US" sz="5400" dirty="0">
              <a:latin typeface="Garamond" panose="02020404030301010803" pitchFamily="18" charset="0"/>
            </a:endParaRPr>
          </a:p>
        </p:txBody>
      </p:sp>
    </p:spTree>
    <p:extLst>
      <p:ext uri="{BB962C8B-B14F-4D97-AF65-F5344CB8AC3E}">
        <p14:creationId xmlns:p14="http://schemas.microsoft.com/office/powerpoint/2010/main" val="30031485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1950"/>
            <a:ext cx="8001000" cy="4495800"/>
          </a:xfrm>
        </p:spPr>
        <p:txBody>
          <a:bodyPr>
            <a:normAutofit lnSpcReduction="10000"/>
          </a:bodyPr>
          <a:lstStyle/>
          <a:p>
            <a:pPr marL="0" indent="0" algn="ctr">
              <a:buNone/>
            </a:pPr>
            <a:r>
              <a:rPr lang="en-US" sz="5400" dirty="0" smtClean="0"/>
              <a:t>An example of </a:t>
            </a:r>
            <a:br>
              <a:rPr lang="en-US" sz="5400" dirty="0" smtClean="0"/>
            </a:br>
            <a:r>
              <a:rPr lang="en-US" sz="5400" dirty="0" smtClean="0"/>
              <a:t>Heightened Emotions </a:t>
            </a:r>
            <a:endParaRPr lang="en-US" sz="5400" dirty="0"/>
          </a:p>
          <a:p>
            <a:pPr marL="0" indent="0" algn="ctr">
              <a:buNone/>
            </a:pPr>
            <a:r>
              <a:rPr lang="en-US" sz="5400" dirty="0" smtClean="0"/>
              <a:t>Bartimaeus </a:t>
            </a:r>
            <a:r>
              <a:rPr lang="en-US" sz="5400" dirty="0"/>
              <a:t>who </a:t>
            </a:r>
            <a:r>
              <a:rPr lang="en-US" sz="5400" u="sng" dirty="0">
                <a:solidFill>
                  <a:srgbClr val="C00000"/>
                </a:solidFill>
              </a:rPr>
              <a:t>cried out</a:t>
            </a:r>
            <a:r>
              <a:rPr lang="en-US" sz="5400" dirty="0">
                <a:solidFill>
                  <a:srgbClr val="C00000"/>
                </a:solidFill>
              </a:rPr>
              <a:t> and would </a:t>
            </a:r>
            <a:r>
              <a:rPr lang="en-US" sz="5400" dirty="0" smtClean="0">
                <a:solidFill>
                  <a:srgbClr val="C00000"/>
                </a:solidFill>
              </a:rPr>
              <a:t>not </a:t>
            </a:r>
            <a:r>
              <a:rPr lang="en-US" sz="5400" dirty="0">
                <a:solidFill>
                  <a:srgbClr val="C00000"/>
                </a:solidFill>
              </a:rPr>
              <a:t>be silenced</a:t>
            </a:r>
            <a:r>
              <a:rPr lang="en-US" sz="5400" dirty="0" smtClean="0"/>
              <a:t>.</a:t>
            </a:r>
          </a:p>
          <a:p>
            <a:pPr marL="0" indent="0" algn="ctr">
              <a:buNone/>
            </a:pPr>
            <a:r>
              <a:rPr lang="en-US" sz="5400" dirty="0"/>
              <a:t>(Mk. 10:46-52</a:t>
            </a:r>
            <a:r>
              <a:rPr lang="en-US" sz="5400" dirty="0" smtClean="0"/>
              <a:t>)</a:t>
            </a:r>
            <a:endParaRPr lang="en-US" sz="5400" dirty="0">
              <a:latin typeface="Garamond" panose="02020404030301010803" pitchFamily="18" charset="0"/>
            </a:endParaRPr>
          </a:p>
        </p:txBody>
      </p:sp>
    </p:spTree>
    <p:extLst>
      <p:ext uri="{BB962C8B-B14F-4D97-AF65-F5344CB8AC3E}">
        <p14:creationId xmlns:p14="http://schemas.microsoft.com/office/powerpoint/2010/main" val="2763627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495800"/>
          </a:xfrm>
        </p:spPr>
        <p:txBody>
          <a:bodyPr>
            <a:noAutofit/>
          </a:bodyPr>
          <a:lstStyle/>
          <a:p>
            <a:pPr marL="0" indent="0" algn="ctr">
              <a:buNone/>
            </a:pPr>
            <a:r>
              <a:rPr lang="en-US" sz="6600" dirty="0" smtClean="0">
                <a:solidFill>
                  <a:srgbClr val="C00000"/>
                </a:solidFill>
              </a:rPr>
              <a:t>Another Example of Heightened Emotion</a:t>
            </a:r>
          </a:p>
          <a:p>
            <a:pPr marL="0" indent="0" algn="ctr">
              <a:buNone/>
            </a:pPr>
            <a:r>
              <a:rPr lang="en-US" sz="4800" dirty="0" smtClean="0"/>
              <a:t>And </a:t>
            </a:r>
            <a:r>
              <a:rPr lang="en-US" sz="4800" dirty="0"/>
              <a:t>a Canaanite woman from that region came out and began to </a:t>
            </a:r>
            <a:r>
              <a:rPr lang="en-US" sz="4800" dirty="0">
                <a:solidFill>
                  <a:srgbClr val="C00000"/>
                </a:solidFill>
              </a:rPr>
              <a:t>cry </a:t>
            </a:r>
            <a:r>
              <a:rPr lang="en-US" sz="4800" dirty="0" smtClean="0">
                <a:solidFill>
                  <a:srgbClr val="C00000"/>
                </a:solidFill>
              </a:rPr>
              <a:t>out </a:t>
            </a:r>
            <a:r>
              <a:rPr lang="en-US" sz="4000" dirty="0" smtClean="0"/>
              <a:t>(Matt. 15:22)</a:t>
            </a:r>
            <a:endParaRPr lang="en-US" sz="4000" dirty="0"/>
          </a:p>
        </p:txBody>
      </p:sp>
    </p:spTree>
    <p:extLst>
      <p:ext uri="{BB962C8B-B14F-4D97-AF65-F5344CB8AC3E}">
        <p14:creationId xmlns:p14="http://schemas.microsoft.com/office/powerpoint/2010/main" val="3345722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438150"/>
            <a:ext cx="3657600" cy="4724400"/>
          </a:xfrm>
        </p:spPr>
        <p:txBody>
          <a:bodyPr>
            <a:noAutofit/>
          </a:bodyPr>
          <a:lstStyle/>
          <a:p>
            <a:pPr marL="0" indent="0" algn="ctr">
              <a:buNone/>
            </a:pPr>
            <a:r>
              <a:rPr lang="en-US" sz="4000" dirty="0" smtClean="0">
                <a:solidFill>
                  <a:srgbClr val="C00000"/>
                </a:solidFill>
              </a:rPr>
              <a:t>Crying out </a:t>
            </a:r>
            <a:r>
              <a:rPr lang="en-US" sz="4000" dirty="0" smtClean="0">
                <a:solidFill>
                  <a:srgbClr val="C00000"/>
                </a:solidFill>
              </a:rPr>
              <a:t/>
            </a:r>
            <a:br>
              <a:rPr lang="en-US" sz="4000" dirty="0" smtClean="0">
                <a:solidFill>
                  <a:srgbClr val="C00000"/>
                </a:solidFill>
              </a:rPr>
            </a:br>
            <a:r>
              <a:rPr lang="en-US" sz="4000" dirty="0" smtClean="0">
                <a:solidFill>
                  <a:srgbClr val="C00000"/>
                </a:solidFill>
              </a:rPr>
              <a:t>three </a:t>
            </a:r>
            <a:r>
              <a:rPr lang="en-US" sz="4000" dirty="0" smtClean="0">
                <a:solidFill>
                  <a:srgbClr val="C00000"/>
                </a:solidFill>
              </a:rPr>
              <a:t>times/day</a:t>
            </a:r>
            <a:endParaRPr lang="en-US" sz="4000" dirty="0">
              <a:solidFill>
                <a:srgbClr val="C00000"/>
              </a:solidFill>
            </a:endParaRPr>
          </a:p>
          <a:p>
            <a:pPr marL="0" lvl="0" indent="0" algn="ctr">
              <a:buNone/>
            </a:pPr>
            <a:r>
              <a:rPr lang="en-US" sz="3600" i="1" dirty="0"/>
              <a:t>Evening and morning and at noon I will pray, and </a:t>
            </a:r>
            <a:r>
              <a:rPr lang="en-US" sz="3600" i="1" dirty="0">
                <a:solidFill>
                  <a:srgbClr val="C00000"/>
                </a:solidFill>
              </a:rPr>
              <a:t>cry aloud</a:t>
            </a:r>
            <a:r>
              <a:rPr lang="en-US" sz="3600" i="1" dirty="0"/>
              <a:t>, and He shall hear my voice </a:t>
            </a:r>
            <a:r>
              <a:rPr lang="en-US" sz="3600" dirty="0" smtClean="0"/>
              <a:t>(</a:t>
            </a:r>
            <a:r>
              <a:rPr lang="en-US" sz="3600" dirty="0"/>
              <a:t>Ps. 55:17). </a:t>
            </a:r>
          </a:p>
          <a:p>
            <a:pPr marL="0" indent="0" algn="ctr">
              <a:buNone/>
            </a:pPr>
            <a:endParaRPr lang="en-US" sz="3600" dirty="0">
              <a:latin typeface="Garamond" panose="02020404030301010803" pitchFamily="18" charset="0"/>
            </a:endParaRPr>
          </a:p>
        </p:txBody>
      </p:sp>
      <p:pic>
        <p:nvPicPr>
          <p:cNvPr id="3074" name="Picture 2" descr="C:\Users\josh\Dropbox\Josh\Quick Share\powerpoint\slide 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146"/>
            <a:ext cx="5168646" cy="516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940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950"/>
            <a:ext cx="7696200" cy="4343400"/>
          </a:xfrm>
        </p:spPr>
        <p:txBody>
          <a:bodyPr>
            <a:normAutofit fontScale="92500" lnSpcReduction="20000"/>
          </a:bodyPr>
          <a:lstStyle/>
          <a:p>
            <a:r>
              <a:rPr lang="en-US" sz="5800" i="1" dirty="0"/>
              <a:t>“Will not God bring about justice for His elect who </a:t>
            </a:r>
            <a:r>
              <a:rPr lang="en-US" sz="5800" i="1" dirty="0">
                <a:solidFill>
                  <a:srgbClr val="C00000"/>
                </a:solidFill>
              </a:rPr>
              <a:t>cry to Him day and night,</a:t>
            </a:r>
            <a:r>
              <a:rPr lang="en-US" sz="5800" i="1" dirty="0"/>
              <a:t> and will He delay long over them? I tell you that </a:t>
            </a:r>
            <a:r>
              <a:rPr lang="en-US" sz="5800" i="1" dirty="0">
                <a:solidFill>
                  <a:srgbClr val="C00000"/>
                </a:solidFill>
              </a:rPr>
              <a:t>He will bring about justice for them quickly.</a:t>
            </a:r>
            <a:r>
              <a:rPr lang="en-US" sz="5800" i="1" dirty="0"/>
              <a:t>”</a:t>
            </a:r>
            <a:r>
              <a:rPr lang="en-US" sz="5800" dirty="0"/>
              <a:t> </a:t>
            </a:r>
            <a:r>
              <a:rPr lang="en-US" sz="4800" dirty="0"/>
              <a:t>(Lk. 18:7,8).</a:t>
            </a:r>
          </a:p>
        </p:txBody>
      </p:sp>
    </p:spTree>
    <p:extLst>
      <p:ext uri="{BB962C8B-B14F-4D97-AF65-F5344CB8AC3E}">
        <p14:creationId xmlns:p14="http://schemas.microsoft.com/office/powerpoint/2010/main" val="20304838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rmAutofit/>
          </a:bodyPr>
          <a:lstStyle/>
          <a:p>
            <a:r>
              <a:rPr lang="en-US" sz="5400" dirty="0"/>
              <a:t>Prophetic </a:t>
            </a:r>
            <a:r>
              <a:rPr lang="en-US" sz="5400" dirty="0" smtClean="0"/>
              <a:t>gestures release </a:t>
            </a:r>
            <a:r>
              <a:rPr lang="en-US" sz="5400" dirty="0"/>
              <a:t>spiritual energy, and </a:t>
            </a:r>
            <a:r>
              <a:rPr lang="en-US" sz="5400" dirty="0">
                <a:solidFill>
                  <a:srgbClr val="C00000"/>
                </a:solidFill>
              </a:rPr>
              <a:t>when done in faith and passion, </a:t>
            </a:r>
            <a:r>
              <a:rPr lang="en-US" sz="5400" dirty="0" smtClean="0">
                <a:solidFill>
                  <a:srgbClr val="C00000"/>
                </a:solidFill>
              </a:rPr>
              <a:t>release </a:t>
            </a:r>
            <a:r>
              <a:rPr lang="en-US" sz="5400" dirty="0">
                <a:solidFill>
                  <a:srgbClr val="C00000"/>
                </a:solidFill>
              </a:rPr>
              <a:t>MORE spiritual energy.</a:t>
            </a:r>
          </a:p>
          <a:p>
            <a:pPr algn="l"/>
            <a:endParaRPr lang="en-US" sz="5400" dirty="0">
              <a:latin typeface="Garamond" panose="02020404030301010803" pitchFamily="18" charset="0"/>
            </a:endParaRPr>
          </a:p>
        </p:txBody>
      </p:sp>
    </p:spTree>
    <p:extLst>
      <p:ext uri="{BB962C8B-B14F-4D97-AF65-F5344CB8AC3E}">
        <p14:creationId xmlns:p14="http://schemas.microsoft.com/office/powerpoint/2010/main" val="17127237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61950"/>
            <a:ext cx="7391400" cy="4343400"/>
          </a:xfrm>
        </p:spPr>
        <p:txBody>
          <a:bodyPr>
            <a:noAutofit/>
          </a:bodyPr>
          <a:lstStyle/>
          <a:p>
            <a:pPr algn="l"/>
            <a:r>
              <a:rPr lang="en-US" sz="4800" i="1" dirty="0"/>
              <a:t>“You must strike the Syrians till you have destroyed them." Then he said, "Take the arrows"; so he took them. And he said to the king of Israel, "Strike the ground"; so he struck three times, and stopped. </a:t>
            </a:r>
            <a:endParaRPr lang="en-US" sz="4800" dirty="0"/>
          </a:p>
        </p:txBody>
      </p:sp>
    </p:spTree>
    <p:extLst>
      <p:ext uri="{BB962C8B-B14F-4D97-AF65-F5344CB8AC3E}">
        <p14:creationId xmlns:p14="http://schemas.microsoft.com/office/powerpoint/2010/main" val="28221200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950"/>
            <a:ext cx="7467600" cy="4343400"/>
          </a:xfrm>
        </p:spPr>
        <p:txBody>
          <a:bodyPr>
            <a:noAutofit/>
          </a:bodyPr>
          <a:lstStyle/>
          <a:p>
            <a:pPr marL="0" indent="0">
              <a:buNone/>
            </a:pPr>
            <a:r>
              <a:rPr lang="en-US" sz="4400" i="1" dirty="0"/>
              <a:t>And the man of God was angry with him, and said, "You should have struck </a:t>
            </a:r>
            <a:r>
              <a:rPr lang="en-US" sz="4400" i="1" dirty="0">
                <a:solidFill>
                  <a:srgbClr val="C00000"/>
                </a:solidFill>
              </a:rPr>
              <a:t>five or six times</a:t>
            </a:r>
            <a:r>
              <a:rPr lang="en-US" sz="4400" i="1" dirty="0"/>
              <a:t>; then you would have struck Syria till you had destroyed it! But now you will strike Syria only three times." </a:t>
            </a:r>
            <a:r>
              <a:rPr lang="en-US" sz="3600" dirty="0"/>
              <a:t>(2 Kgs. 13:18-19 NKJV).</a:t>
            </a:r>
          </a:p>
        </p:txBody>
      </p:sp>
    </p:spTree>
    <p:extLst>
      <p:ext uri="{BB962C8B-B14F-4D97-AF65-F5344CB8AC3E}">
        <p14:creationId xmlns:p14="http://schemas.microsoft.com/office/powerpoint/2010/main" val="14664811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400050"/>
            <a:ext cx="7505700" cy="4457700"/>
          </a:xfrm>
        </p:spPr>
        <p:txBody>
          <a:bodyPr>
            <a:noAutofit/>
          </a:bodyPr>
          <a:lstStyle/>
          <a:p>
            <a:pPr marL="0" indent="0" algn="ctr">
              <a:buNone/>
            </a:pPr>
            <a:r>
              <a:rPr lang="en-US" sz="5400" dirty="0" smtClean="0">
                <a:solidFill>
                  <a:srgbClr val="C00000"/>
                </a:solidFill>
                <a:latin typeface="Garamond" panose="02020404030301010803" pitchFamily="18" charset="0"/>
              </a:rPr>
              <a:t>What we can learn…</a:t>
            </a:r>
          </a:p>
          <a:p>
            <a:pPr lvl="0"/>
            <a:r>
              <a:rPr lang="en-US" sz="3600" dirty="0"/>
              <a:t>Prophetic gestures release spiritual power</a:t>
            </a:r>
          </a:p>
          <a:p>
            <a:pPr lvl="0"/>
            <a:r>
              <a:rPr lang="en-US" sz="3600" dirty="0"/>
              <a:t>When done </a:t>
            </a:r>
            <a:r>
              <a:rPr lang="en-US" sz="3600" dirty="0">
                <a:solidFill>
                  <a:srgbClr val="C00000"/>
                </a:solidFill>
              </a:rPr>
              <a:t>in faith </a:t>
            </a:r>
            <a:r>
              <a:rPr lang="en-US" sz="3600" dirty="0"/>
              <a:t>and with passion, they release more power</a:t>
            </a:r>
          </a:p>
          <a:p>
            <a:pPr lvl="0"/>
            <a:r>
              <a:rPr lang="en-US" sz="3600" dirty="0"/>
              <a:t>When done </a:t>
            </a:r>
            <a:r>
              <a:rPr lang="en-US" sz="3600" dirty="0">
                <a:solidFill>
                  <a:srgbClr val="C00000"/>
                </a:solidFill>
              </a:rPr>
              <a:t>half-heartedly</a:t>
            </a:r>
            <a:r>
              <a:rPr lang="en-US" sz="3600" dirty="0"/>
              <a:t> they release less power.</a:t>
            </a:r>
          </a:p>
          <a:p>
            <a:pPr marL="0" indent="0">
              <a:buNone/>
            </a:pPr>
            <a:endParaRPr lang="en-US" sz="5400" dirty="0">
              <a:latin typeface="Garamond" panose="02020404030301010803" pitchFamily="18" charset="0"/>
            </a:endParaRPr>
          </a:p>
        </p:txBody>
      </p:sp>
    </p:spTree>
    <p:extLst>
      <p:ext uri="{BB962C8B-B14F-4D97-AF65-F5344CB8AC3E}">
        <p14:creationId xmlns:p14="http://schemas.microsoft.com/office/powerpoint/2010/main" val="2208169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14856</TotalTime>
  <Words>5891</Words>
  <Application>Microsoft Office PowerPoint</Application>
  <PresentationFormat>On-screen Show (16:9)</PresentationFormat>
  <Paragraphs>552</Paragraphs>
  <Slides>230</Slides>
  <Notes>7</Notes>
  <HiddenSlides>0</HiddenSlides>
  <MMClips>0</MMClips>
  <ScaleCrop>false</ScaleCrop>
  <HeadingPairs>
    <vt:vector size="4" baseType="variant">
      <vt:variant>
        <vt:lpstr>Theme</vt:lpstr>
      </vt:variant>
      <vt:variant>
        <vt:i4>1</vt:i4>
      </vt:variant>
      <vt:variant>
        <vt:lpstr>Slide Titles</vt:lpstr>
      </vt:variant>
      <vt:variant>
        <vt:i4>230</vt:i4>
      </vt:variant>
    </vt:vector>
  </HeadingPairs>
  <TitlesOfParts>
    <vt:vector size="2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josh@cluonline.com</dc:creator>
  <cp:lastModifiedBy>josh@cluonline.com</cp:lastModifiedBy>
  <cp:revision>506</cp:revision>
  <dcterms:created xsi:type="dcterms:W3CDTF">2017-09-19T14:17:29Z</dcterms:created>
  <dcterms:modified xsi:type="dcterms:W3CDTF">2017-12-05T20:21:02Z</dcterms:modified>
</cp:coreProperties>
</file>